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73" r:id="rId6"/>
    <p:sldId id="275" r:id="rId7"/>
    <p:sldId id="274" r:id="rId8"/>
    <p:sldId id="276" r:id="rId9"/>
    <p:sldId id="277" r:id="rId10"/>
    <p:sldId id="260" r:id="rId11"/>
    <p:sldId id="261" r:id="rId12"/>
    <p:sldId id="278" r:id="rId13"/>
    <p:sldId id="279" r:id="rId14"/>
    <p:sldId id="262" r:id="rId15"/>
    <p:sldId id="263" r:id="rId16"/>
    <p:sldId id="280" r:id="rId17"/>
    <p:sldId id="264" r:id="rId18"/>
    <p:sldId id="265" r:id="rId19"/>
    <p:sldId id="266" r:id="rId20"/>
    <p:sldId id="267" r:id="rId21"/>
    <p:sldId id="268" r:id="rId22"/>
    <p:sldId id="269" r:id="rId23"/>
    <p:sldId id="270" r:id="rId24"/>
    <p:sldId id="271" r:id="rId25"/>
    <p:sldId id="272" r:id="rId26"/>
  </p:sldIdLst>
  <p:sldSz cx="18288000" cy="10287000"/>
  <p:notesSz cx="6858000" cy="9144000"/>
  <p:embeddedFontLst>
    <p:embeddedFont>
      <p:font typeface="Bitter" panose="020B060402020202020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alibri (MS)" panose="020B0604020202020204" charset="0"/>
      <p:regular r:id="rId36"/>
    </p:embeddedFont>
    <p:embeddedFont>
      <p:font typeface="Calibri (MS) Bold" panose="020B0604020202020204" charset="0"/>
      <p:regular r:id="rId37"/>
    </p:embeddedFont>
    <p:embeddedFont>
      <p:font typeface="Open Sans" panose="020B0606030504020204" pitchFamily="34" charset="0"/>
      <p:regular r:id="rId38"/>
      <p:bold r:id="rId39"/>
      <p:italic r:id="rId40"/>
      <p:boldItalic r:id="rId41"/>
    </p:embeddedFont>
    <p:embeddedFont>
      <p:font typeface="Open Sauce Light"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1337" autoAdjust="0"/>
  </p:normalViewPr>
  <p:slideViewPr>
    <p:cSldViewPr>
      <p:cViewPr>
        <p:scale>
          <a:sx n="25" d="100"/>
          <a:sy n="25" d="100"/>
        </p:scale>
        <p:origin x="2595" y="6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265B42-DA18-4917-B609-98EAE57A0424}" type="doc">
      <dgm:prSet loTypeId="urn:microsoft.com/office/officeart/2005/8/layout/list1" loCatId="list" qsTypeId="urn:microsoft.com/office/officeart/2005/8/quickstyle/simple1" qsCatId="simple" csTypeId="urn:microsoft.com/office/officeart/2005/8/colors/accent6_1" csCatId="accent6" phldr="1"/>
      <dgm:spPr/>
      <dgm:t>
        <a:bodyPr/>
        <a:lstStyle/>
        <a:p>
          <a:endParaRPr lang="en-US"/>
        </a:p>
      </dgm:t>
    </dgm:pt>
    <dgm:pt modelId="{CD8410A0-F120-483F-B909-D2719DCB6381}">
      <dgm:prSet phldrT="[Text]" custT="1"/>
      <dgm:spPr>
        <a:ln>
          <a:solidFill>
            <a:schemeClr val="tx2">
              <a:lumMod val="75000"/>
            </a:schemeClr>
          </a:solidFill>
        </a:ln>
      </dgm:spPr>
      <dgm:t>
        <a:bodyPr/>
        <a:lstStyle/>
        <a:p>
          <a:r>
            <a:rPr lang="vi-VN" sz="3600" b="1" dirty="0">
              <a:solidFill>
                <a:schemeClr val="bg2">
                  <a:lumMod val="50000"/>
                </a:schemeClr>
              </a:solidFill>
              <a:latin typeface="Bitter" panose="020B0604020202020204" charset="0"/>
            </a:rPr>
            <a:t>Tốc độ và khả năng phân tích thời gian thực </a:t>
          </a:r>
          <a:endParaRPr lang="en-US" sz="3600" b="1" dirty="0">
            <a:solidFill>
              <a:schemeClr val="bg2">
                <a:lumMod val="50000"/>
              </a:schemeClr>
            </a:solidFill>
            <a:latin typeface="Bitter" panose="020B0604020202020204" charset="0"/>
          </a:endParaRPr>
        </a:p>
      </dgm:t>
    </dgm:pt>
    <dgm:pt modelId="{3E74144F-5A66-49D1-85B1-771A035CD7A0}" type="parTrans" cxnId="{B1A311F7-935D-4861-8450-B64DFA459FD3}">
      <dgm:prSet/>
      <dgm:spPr/>
      <dgm:t>
        <a:bodyPr/>
        <a:lstStyle/>
        <a:p>
          <a:endParaRPr lang="en-US"/>
        </a:p>
      </dgm:t>
    </dgm:pt>
    <dgm:pt modelId="{FEE9CFAA-0CD5-4909-8719-165D2A2790D9}" type="sibTrans" cxnId="{B1A311F7-935D-4861-8450-B64DFA459FD3}">
      <dgm:prSet/>
      <dgm:spPr/>
      <dgm:t>
        <a:bodyPr/>
        <a:lstStyle/>
        <a:p>
          <a:endParaRPr lang="en-US"/>
        </a:p>
      </dgm:t>
    </dgm:pt>
    <dgm:pt modelId="{37FC6204-327C-4451-8B93-C0D7A030BE06}">
      <dgm:prSet phldrT="[Text]" custT="1"/>
      <dgm:spPr>
        <a:ln>
          <a:solidFill>
            <a:schemeClr val="tx2">
              <a:lumMod val="75000"/>
            </a:schemeClr>
          </a:solidFill>
        </a:ln>
      </dgm:spPr>
      <dgm:t>
        <a:bodyPr/>
        <a:lstStyle/>
        <a:p>
          <a:r>
            <a:rPr lang="vi-VN" sz="3600" b="1" kern="1200" dirty="0">
              <a:solidFill>
                <a:srgbClr val="EEECE1">
                  <a:lumMod val="50000"/>
                </a:srgbClr>
              </a:solidFill>
              <a:latin typeface="Bitter" panose="020B0604020202020204" charset="0"/>
              <a:ea typeface="+mn-ea"/>
              <a:cs typeface="+mn-cs"/>
            </a:rPr>
            <a:t>Dễ sử dụng</a:t>
          </a:r>
          <a:endParaRPr lang="en-US" sz="3600" b="1" kern="1200" dirty="0">
            <a:solidFill>
              <a:srgbClr val="EEECE1">
                <a:lumMod val="50000"/>
              </a:srgbClr>
            </a:solidFill>
            <a:latin typeface="Bitter" panose="020B0604020202020204" charset="0"/>
            <a:ea typeface="+mn-ea"/>
            <a:cs typeface="+mn-cs"/>
          </a:endParaRPr>
        </a:p>
      </dgm:t>
    </dgm:pt>
    <dgm:pt modelId="{F7DE00D9-3478-4549-9A2B-51C026D8ED26}" type="parTrans" cxnId="{0A369FBE-946D-461C-BE06-223EA29D8807}">
      <dgm:prSet/>
      <dgm:spPr/>
      <dgm:t>
        <a:bodyPr/>
        <a:lstStyle/>
        <a:p>
          <a:endParaRPr lang="en-US"/>
        </a:p>
      </dgm:t>
    </dgm:pt>
    <dgm:pt modelId="{CBAA2A7B-9EC1-479B-AF2A-966B2257D0BF}" type="sibTrans" cxnId="{0A369FBE-946D-461C-BE06-223EA29D8807}">
      <dgm:prSet/>
      <dgm:spPr/>
      <dgm:t>
        <a:bodyPr/>
        <a:lstStyle/>
        <a:p>
          <a:endParaRPr lang="en-US"/>
        </a:p>
      </dgm:t>
    </dgm:pt>
    <dgm:pt modelId="{51529F9F-F4B0-457D-842C-336D55460505}">
      <dgm:prSet phldrT="[Text]" custT="1"/>
      <dgm:spPr>
        <a:ln>
          <a:solidFill>
            <a:schemeClr val="tx2">
              <a:lumMod val="75000"/>
            </a:schemeClr>
          </a:solidFill>
        </a:ln>
      </dgm:spPr>
      <dgm:t>
        <a:bodyPr/>
        <a:lstStyle/>
        <a:p>
          <a:pPr marL="0" lvl="0" indent="0" algn="l" defTabSz="1600200">
            <a:lnSpc>
              <a:spcPct val="90000"/>
            </a:lnSpc>
            <a:spcBef>
              <a:spcPct val="0"/>
            </a:spcBef>
            <a:spcAft>
              <a:spcPct val="35000"/>
            </a:spcAft>
            <a:buNone/>
          </a:pPr>
          <a:r>
            <a:rPr lang="vi-VN" sz="3600" b="1" kern="1200" dirty="0">
              <a:solidFill>
                <a:srgbClr val="EEECE1">
                  <a:lumMod val="50000"/>
                </a:srgbClr>
              </a:solidFill>
              <a:latin typeface="Bitter" panose="020B0604020202020204" charset="0"/>
              <a:ea typeface="+mn-ea"/>
              <a:cs typeface="+mn-cs"/>
            </a:rPr>
            <a:t>Hỗ trợ đa dạng ngôn ngữ lập trình thông dụng</a:t>
          </a:r>
          <a:endParaRPr lang="en-US" sz="3600" b="1" kern="1200" dirty="0">
            <a:solidFill>
              <a:srgbClr val="EEECE1">
                <a:lumMod val="50000"/>
              </a:srgbClr>
            </a:solidFill>
            <a:latin typeface="Bitter" panose="020B0604020202020204" charset="0"/>
            <a:ea typeface="+mn-ea"/>
            <a:cs typeface="+mn-cs"/>
          </a:endParaRPr>
        </a:p>
      </dgm:t>
    </dgm:pt>
    <dgm:pt modelId="{AA70C3E5-BFBC-4D7C-8E51-2A4254B9B96E}" type="parTrans" cxnId="{F4FC66B8-C98F-40EF-9F40-2213F4118F02}">
      <dgm:prSet/>
      <dgm:spPr/>
      <dgm:t>
        <a:bodyPr/>
        <a:lstStyle/>
        <a:p>
          <a:endParaRPr lang="vi-VN"/>
        </a:p>
      </dgm:t>
    </dgm:pt>
    <dgm:pt modelId="{097DEACF-B6BD-4FC4-B809-4AB7A9CFBC94}" type="sibTrans" cxnId="{F4FC66B8-C98F-40EF-9F40-2213F4118F02}">
      <dgm:prSet/>
      <dgm:spPr/>
      <dgm:t>
        <a:bodyPr/>
        <a:lstStyle/>
        <a:p>
          <a:endParaRPr lang="vi-VN"/>
        </a:p>
      </dgm:t>
    </dgm:pt>
    <dgm:pt modelId="{E55766FE-CFDD-47B1-8E58-9A7635CCDA71}" type="pres">
      <dgm:prSet presAssocID="{DC265B42-DA18-4917-B609-98EAE57A0424}" presName="linear" presStyleCnt="0">
        <dgm:presLayoutVars>
          <dgm:dir/>
          <dgm:animLvl val="lvl"/>
          <dgm:resizeHandles val="exact"/>
        </dgm:presLayoutVars>
      </dgm:prSet>
      <dgm:spPr/>
    </dgm:pt>
    <dgm:pt modelId="{EF9D01A7-7AA6-41A5-9DB8-1C11F3D74A49}" type="pres">
      <dgm:prSet presAssocID="{CD8410A0-F120-483F-B909-D2719DCB6381}" presName="parentLin" presStyleCnt="0"/>
      <dgm:spPr/>
    </dgm:pt>
    <dgm:pt modelId="{DC074307-9EA4-49F4-91DC-E23B54CEF7D8}" type="pres">
      <dgm:prSet presAssocID="{CD8410A0-F120-483F-B909-D2719DCB6381}" presName="parentLeftMargin" presStyleLbl="node1" presStyleIdx="0" presStyleCnt="3"/>
      <dgm:spPr/>
    </dgm:pt>
    <dgm:pt modelId="{A9306842-BB58-494A-9BE5-757F630DE45A}" type="pres">
      <dgm:prSet presAssocID="{CD8410A0-F120-483F-B909-D2719DCB6381}" presName="parentText" presStyleLbl="node1" presStyleIdx="0" presStyleCnt="3" custScaleX="150037" custScaleY="119082">
        <dgm:presLayoutVars>
          <dgm:chMax val="0"/>
          <dgm:bulletEnabled val="1"/>
        </dgm:presLayoutVars>
      </dgm:prSet>
      <dgm:spPr/>
    </dgm:pt>
    <dgm:pt modelId="{646F7B66-6E6F-4E1C-B8B9-62547F4677D8}" type="pres">
      <dgm:prSet presAssocID="{CD8410A0-F120-483F-B909-D2719DCB6381}" presName="negativeSpace" presStyleCnt="0"/>
      <dgm:spPr/>
    </dgm:pt>
    <dgm:pt modelId="{DA348876-8396-4C7E-929C-E487EF5035B1}" type="pres">
      <dgm:prSet presAssocID="{CD8410A0-F120-483F-B909-D2719DCB6381}" presName="childText" presStyleLbl="conFgAcc1" presStyleIdx="0" presStyleCnt="3" custLinFactNeighborX="-277" custLinFactNeighborY="-977">
        <dgm:presLayoutVars>
          <dgm:bulletEnabled val="1"/>
        </dgm:presLayoutVars>
      </dgm:prSet>
      <dgm:spPr>
        <a:solidFill>
          <a:schemeClr val="tx2">
            <a:lumMod val="90000"/>
            <a:alpha val="90000"/>
          </a:schemeClr>
        </a:solidFill>
        <a:ln>
          <a:solidFill>
            <a:schemeClr val="tx2">
              <a:lumMod val="50000"/>
            </a:schemeClr>
          </a:solidFill>
        </a:ln>
      </dgm:spPr>
    </dgm:pt>
    <dgm:pt modelId="{654877A0-2BAA-4C65-9339-4B978AC98C2D}" type="pres">
      <dgm:prSet presAssocID="{FEE9CFAA-0CD5-4909-8719-165D2A2790D9}" presName="spaceBetweenRectangles" presStyleCnt="0"/>
      <dgm:spPr/>
    </dgm:pt>
    <dgm:pt modelId="{1282E243-FA45-4687-B226-10A9F2709197}" type="pres">
      <dgm:prSet presAssocID="{37FC6204-327C-4451-8B93-C0D7A030BE06}" presName="parentLin" presStyleCnt="0"/>
      <dgm:spPr/>
    </dgm:pt>
    <dgm:pt modelId="{7199AF6B-0C58-4874-9E73-6BD840E40B1D}" type="pres">
      <dgm:prSet presAssocID="{37FC6204-327C-4451-8B93-C0D7A030BE06}" presName="parentLeftMargin" presStyleLbl="node1" presStyleIdx="0" presStyleCnt="3"/>
      <dgm:spPr/>
    </dgm:pt>
    <dgm:pt modelId="{19135898-6E77-48FE-A7A7-F9A374EF2D14}" type="pres">
      <dgm:prSet presAssocID="{37FC6204-327C-4451-8B93-C0D7A030BE06}" presName="parentText" presStyleLbl="node1" presStyleIdx="1" presStyleCnt="3" custScaleX="142857" custLinFactNeighborX="6470" custLinFactNeighborY="552">
        <dgm:presLayoutVars>
          <dgm:chMax val="0"/>
          <dgm:bulletEnabled val="1"/>
        </dgm:presLayoutVars>
      </dgm:prSet>
      <dgm:spPr/>
    </dgm:pt>
    <dgm:pt modelId="{8DFA6340-5A14-443E-A055-B59085ED903C}" type="pres">
      <dgm:prSet presAssocID="{37FC6204-327C-4451-8B93-C0D7A030BE06}" presName="negativeSpace" presStyleCnt="0"/>
      <dgm:spPr/>
    </dgm:pt>
    <dgm:pt modelId="{19EC577D-CEC6-45A8-8DF1-6CD57D1B9D5B}" type="pres">
      <dgm:prSet presAssocID="{37FC6204-327C-4451-8B93-C0D7A030BE06}" presName="childText" presStyleLbl="conFgAcc1" presStyleIdx="1" presStyleCnt="3">
        <dgm:presLayoutVars>
          <dgm:bulletEnabled val="1"/>
        </dgm:presLayoutVars>
      </dgm:prSet>
      <dgm:spPr>
        <a:solidFill>
          <a:schemeClr val="tx2">
            <a:lumMod val="90000"/>
            <a:alpha val="90000"/>
          </a:schemeClr>
        </a:solidFill>
        <a:ln>
          <a:solidFill>
            <a:schemeClr val="tx2">
              <a:lumMod val="50000"/>
            </a:schemeClr>
          </a:solidFill>
        </a:ln>
      </dgm:spPr>
    </dgm:pt>
    <dgm:pt modelId="{98DC9897-A125-4536-90DE-3A1EF34E59BD}" type="pres">
      <dgm:prSet presAssocID="{CBAA2A7B-9EC1-479B-AF2A-966B2257D0BF}" presName="spaceBetweenRectangles" presStyleCnt="0"/>
      <dgm:spPr/>
    </dgm:pt>
    <dgm:pt modelId="{53264B43-A00E-4A34-9A49-C8879E0D68A9}" type="pres">
      <dgm:prSet presAssocID="{51529F9F-F4B0-457D-842C-336D55460505}" presName="parentLin" presStyleCnt="0"/>
      <dgm:spPr/>
    </dgm:pt>
    <dgm:pt modelId="{5C526A5B-10C2-461D-AF8A-CEFD913E9420}" type="pres">
      <dgm:prSet presAssocID="{51529F9F-F4B0-457D-842C-336D55460505}" presName="parentLeftMargin" presStyleLbl="node1" presStyleIdx="1" presStyleCnt="3"/>
      <dgm:spPr/>
    </dgm:pt>
    <dgm:pt modelId="{51C53ACC-C58A-446B-8802-0D00370E5256}" type="pres">
      <dgm:prSet presAssocID="{51529F9F-F4B0-457D-842C-336D55460505}" presName="parentText" presStyleLbl="node1" presStyleIdx="2" presStyleCnt="3" custScaleX="142857">
        <dgm:presLayoutVars>
          <dgm:chMax val="0"/>
          <dgm:bulletEnabled val="1"/>
        </dgm:presLayoutVars>
      </dgm:prSet>
      <dgm:spPr/>
    </dgm:pt>
    <dgm:pt modelId="{F7073509-3A0D-4A9D-BFEC-B6163BF3F197}" type="pres">
      <dgm:prSet presAssocID="{51529F9F-F4B0-457D-842C-336D55460505}" presName="negativeSpace" presStyleCnt="0"/>
      <dgm:spPr/>
    </dgm:pt>
    <dgm:pt modelId="{B9CACC86-4445-4E9A-97AC-55F15DC43FE3}" type="pres">
      <dgm:prSet presAssocID="{51529F9F-F4B0-457D-842C-336D55460505}" presName="childText" presStyleLbl="conFgAcc1" presStyleIdx="2" presStyleCnt="3">
        <dgm:presLayoutVars>
          <dgm:bulletEnabled val="1"/>
        </dgm:presLayoutVars>
      </dgm:prSet>
      <dgm:spPr>
        <a:xfrm>
          <a:off x="0" y="3819698"/>
          <a:ext cx="11598251" cy="856800"/>
        </a:xfrm>
        <a:prstGeom prst="rect">
          <a:avLst/>
        </a:prstGeom>
        <a:solidFill>
          <a:srgbClr val="1F497D">
            <a:lumMod val="90000"/>
            <a:alpha val="90000"/>
          </a:srgbClr>
        </a:solidFill>
        <a:ln w="25400" cap="flat" cmpd="sng" algn="ctr">
          <a:solidFill>
            <a:srgbClr val="1F497D">
              <a:lumMod val="50000"/>
            </a:srgbClr>
          </a:solidFill>
          <a:prstDash val="solid"/>
        </a:ln>
        <a:effectLst/>
      </dgm:spPr>
    </dgm:pt>
  </dgm:ptLst>
  <dgm:cxnLst>
    <dgm:cxn modelId="{D55F714D-4C8A-42C5-9FAD-A27A084500AC}" type="presOf" srcId="{37FC6204-327C-4451-8B93-C0D7A030BE06}" destId="{7199AF6B-0C58-4874-9E73-6BD840E40B1D}" srcOrd="0" destOrd="0" presId="urn:microsoft.com/office/officeart/2005/8/layout/list1"/>
    <dgm:cxn modelId="{E082F480-D569-4D18-916D-CD982F8127A3}" type="presOf" srcId="{CD8410A0-F120-483F-B909-D2719DCB6381}" destId="{A9306842-BB58-494A-9BE5-757F630DE45A}" srcOrd="1" destOrd="0" presId="urn:microsoft.com/office/officeart/2005/8/layout/list1"/>
    <dgm:cxn modelId="{6D014491-F66C-41BD-880C-8EF0F1147B42}" type="presOf" srcId="{DC265B42-DA18-4917-B609-98EAE57A0424}" destId="{E55766FE-CFDD-47B1-8E58-9A7635CCDA71}" srcOrd="0" destOrd="0" presId="urn:microsoft.com/office/officeart/2005/8/layout/list1"/>
    <dgm:cxn modelId="{4B37979C-448C-4BA9-9AEC-608703917BF5}" type="presOf" srcId="{37FC6204-327C-4451-8B93-C0D7A030BE06}" destId="{19135898-6E77-48FE-A7A7-F9A374EF2D14}" srcOrd="1" destOrd="0" presId="urn:microsoft.com/office/officeart/2005/8/layout/list1"/>
    <dgm:cxn modelId="{F4FC66B8-C98F-40EF-9F40-2213F4118F02}" srcId="{DC265B42-DA18-4917-B609-98EAE57A0424}" destId="{51529F9F-F4B0-457D-842C-336D55460505}" srcOrd="2" destOrd="0" parTransId="{AA70C3E5-BFBC-4D7C-8E51-2A4254B9B96E}" sibTransId="{097DEACF-B6BD-4FC4-B809-4AB7A9CFBC94}"/>
    <dgm:cxn modelId="{0A369FBE-946D-461C-BE06-223EA29D8807}" srcId="{DC265B42-DA18-4917-B609-98EAE57A0424}" destId="{37FC6204-327C-4451-8B93-C0D7A030BE06}" srcOrd="1" destOrd="0" parTransId="{F7DE00D9-3478-4549-9A2B-51C026D8ED26}" sibTransId="{CBAA2A7B-9EC1-479B-AF2A-966B2257D0BF}"/>
    <dgm:cxn modelId="{10A607D7-6A39-4A06-A3EC-4E9635D3DBC4}" type="presOf" srcId="{51529F9F-F4B0-457D-842C-336D55460505}" destId="{5C526A5B-10C2-461D-AF8A-CEFD913E9420}" srcOrd="0" destOrd="0" presId="urn:microsoft.com/office/officeart/2005/8/layout/list1"/>
    <dgm:cxn modelId="{092DC3DB-DFA1-40E9-946B-7EB58FDF0042}" type="presOf" srcId="{CD8410A0-F120-483F-B909-D2719DCB6381}" destId="{DC074307-9EA4-49F4-91DC-E23B54CEF7D8}" srcOrd="0" destOrd="0" presId="urn:microsoft.com/office/officeart/2005/8/layout/list1"/>
    <dgm:cxn modelId="{B1A311F7-935D-4861-8450-B64DFA459FD3}" srcId="{DC265B42-DA18-4917-B609-98EAE57A0424}" destId="{CD8410A0-F120-483F-B909-D2719DCB6381}" srcOrd="0" destOrd="0" parTransId="{3E74144F-5A66-49D1-85B1-771A035CD7A0}" sibTransId="{FEE9CFAA-0CD5-4909-8719-165D2A2790D9}"/>
    <dgm:cxn modelId="{833BC5FC-7475-428C-9A3A-33E96F36BEDB}" type="presOf" srcId="{51529F9F-F4B0-457D-842C-336D55460505}" destId="{51C53ACC-C58A-446B-8802-0D00370E5256}" srcOrd="1" destOrd="0" presId="urn:microsoft.com/office/officeart/2005/8/layout/list1"/>
    <dgm:cxn modelId="{A6532C9E-8FC7-4FE8-8562-4A12B887FEBB}" type="presParOf" srcId="{E55766FE-CFDD-47B1-8E58-9A7635CCDA71}" destId="{EF9D01A7-7AA6-41A5-9DB8-1C11F3D74A49}" srcOrd="0" destOrd="0" presId="urn:microsoft.com/office/officeart/2005/8/layout/list1"/>
    <dgm:cxn modelId="{8AD3F960-6AFF-491D-B399-AD11D34DDE51}" type="presParOf" srcId="{EF9D01A7-7AA6-41A5-9DB8-1C11F3D74A49}" destId="{DC074307-9EA4-49F4-91DC-E23B54CEF7D8}" srcOrd="0" destOrd="0" presId="urn:microsoft.com/office/officeart/2005/8/layout/list1"/>
    <dgm:cxn modelId="{DD9B6B1B-CCB6-4766-82AF-C3113CAF69EE}" type="presParOf" srcId="{EF9D01A7-7AA6-41A5-9DB8-1C11F3D74A49}" destId="{A9306842-BB58-494A-9BE5-757F630DE45A}" srcOrd="1" destOrd="0" presId="urn:microsoft.com/office/officeart/2005/8/layout/list1"/>
    <dgm:cxn modelId="{1E993BF0-9612-48F5-92AB-05AC93B88172}" type="presParOf" srcId="{E55766FE-CFDD-47B1-8E58-9A7635CCDA71}" destId="{646F7B66-6E6F-4E1C-B8B9-62547F4677D8}" srcOrd="1" destOrd="0" presId="urn:microsoft.com/office/officeart/2005/8/layout/list1"/>
    <dgm:cxn modelId="{EA24E00F-C6BE-4FC1-BD73-9B0107C52403}" type="presParOf" srcId="{E55766FE-CFDD-47B1-8E58-9A7635CCDA71}" destId="{DA348876-8396-4C7E-929C-E487EF5035B1}" srcOrd="2" destOrd="0" presId="urn:microsoft.com/office/officeart/2005/8/layout/list1"/>
    <dgm:cxn modelId="{F1469CAE-50EE-4118-9EB0-22B5F8BAB090}" type="presParOf" srcId="{E55766FE-CFDD-47B1-8E58-9A7635CCDA71}" destId="{654877A0-2BAA-4C65-9339-4B978AC98C2D}" srcOrd="3" destOrd="0" presId="urn:microsoft.com/office/officeart/2005/8/layout/list1"/>
    <dgm:cxn modelId="{619C29BC-D9B3-462B-A5DE-71D562C68090}" type="presParOf" srcId="{E55766FE-CFDD-47B1-8E58-9A7635CCDA71}" destId="{1282E243-FA45-4687-B226-10A9F2709197}" srcOrd="4" destOrd="0" presId="urn:microsoft.com/office/officeart/2005/8/layout/list1"/>
    <dgm:cxn modelId="{4CFB51D2-671E-48AB-B161-0A4EC17B2AFA}" type="presParOf" srcId="{1282E243-FA45-4687-B226-10A9F2709197}" destId="{7199AF6B-0C58-4874-9E73-6BD840E40B1D}" srcOrd="0" destOrd="0" presId="urn:microsoft.com/office/officeart/2005/8/layout/list1"/>
    <dgm:cxn modelId="{25456BE0-6D50-4470-99CF-1951193AC9A6}" type="presParOf" srcId="{1282E243-FA45-4687-B226-10A9F2709197}" destId="{19135898-6E77-48FE-A7A7-F9A374EF2D14}" srcOrd="1" destOrd="0" presId="urn:microsoft.com/office/officeart/2005/8/layout/list1"/>
    <dgm:cxn modelId="{8B039E9F-DD55-4CB4-B8CC-C7919D08BB73}" type="presParOf" srcId="{E55766FE-CFDD-47B1-8E58-9A7635CCDA71}" destId="{8DFA6340-5A14-443E-A055-B59085ED903C}" srcOrd="5" destOrd="0" presId="urn:microsoft.com/office/officeart/2005/8/layout/list1"/>
    <dgm:cxn modelId="{93AE2A7B-ED6D-4A92-BE12-923394E5EE7F}" type="presParOf" srcId="{E55766FE-CFDD-47B1-8E58-9A7635CCDA71}" destId="{19EC577D-CEC6-45A8-8DF1-6CD57D1B9D5B}" srcOrd="6" destOrd="0" presId="urn:microsoft.com/office/officeart/2005/8/layout/list1"/>
    <dgm:cxn modelId="{05CEE4B7-CEB1-482A-843B-7BFDDA911209}" type="presParOf" srcId="{E55766FE-CFDD-47B1-8E58-9A7635CCDA71}" destId="{98DC9897-A125-4536-90DE-3A1EF34E59BD}" srcOrd="7" destOrd="0" presId="urn:microsoft.com/office/officeart/2005/8/layout/list1"/>
    <dgm:cxn modelId="{A35CAEC3-CE3D-496C-B799-E512EDF690E2}" type="presParOf" srcId="{E55766FE-CFDD-47B1-8E58-9A7635CCDA71}" destId="{53264B43-A00E-4A34-9A49-C8879E0D68A9}" srcOrd="8" destOrd="0" presId="urn:microsoft.com/office/officeart/2005/8/layout/list1"/>
    <dgm:cxn modelId="{E79CB914-04A7-4689-8E3C-82932C6241C5}" type="presParOf" srcId="{53264B43-A00E-4A34-9A49-C8879E0D68A9}" destId="{5C526A5B-10C2-461D-AF8A-CEFD913E9420}" srcOrd="0" destOrd="0" presId="urn:microsoft.com/office/officeart/2005/8/layout/list1"/>
    <dgm:cxn modelId="{E47B7238-71C8-482A-9A09-271606612982}" type="presParOf" srcId="{53264B43-A00E-4A34-9A49-C8879E0D68A9}" destId="{51C53ACC-C58A-446B-8802-0D00370E5256}" srcOrd="1" destOrd="0" presId="urn:microsoft.com/office/officeart/2005/8/layout/list1"/>
    <dgm:cxn modelId="{020026DA-6EB3-40C6-B9CC-91C07558E92B}" type="presParOf" srcId="{E55766FE-CFDD-47B1-8E58-9A7635CCDA71}" destId="{F7073509-3A0D-4A9D-BFEC-B6163BF3F197}" srcOrd="9" destOrd="0" presId="urn:microsoft.com/office/officeart/2005/8/layout/list1"/>
    <dgm:cxn modelId="{6F054F5B-2D67-4685-BD82-6ECF9B6B9775}" type="presParOf" srcId="{E55766FE-CFDD-47B1-8E58-9A7635CCDA71}" destId="{B9CACC86-4445-4E9A-97AC-55F15DC43FE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265B42-DA18-4917-B609-98EAE57A0424}" type="doc">
      <dgm:prSet loTypeId="urn:microsoft.com/office/officeart/2005/8/layout/list1" loCatId="list" qsTypeId="urn:microsoft.com/office/officeart/2005/8/quickstyle/simple1" qsCatId="simple" csTypeId="urn:microsoft.com/office/officeart/2005/8/colors/accent6_1" csCatId="accent6" phldr="1"/>
      <dgm:spPr/>
      <dgm:t>
        <a:bodyPr/>
        <a:lstStyle/>
        <a:p>
          <a:endParaRPr lang="en-US"/>
        </a:p>
      </dgm:t>
    </dgm:pt>
    <dgm:pt modelId="{CD8410A0-F120-483F-B909-D2719DCB6381}">
      <dgm:prSet phldrT="[Text]" custT="1"/>
      <dgm:spPr>
        <a:ln>
          <a:solidFill>
            <a:schemeClr val="tx2">
              <a:lumMod val="75000"/>
            </a:schemeClr>
          </a:solidFill>
        </a:ln>
      </dgm:spPr>
      <dgm:t>
        <a:bodyPr/>
        <a:lstStyle/>
        <a:p>
          <a:r>
            <a:rPr lang="vi-VN" sz="3600" b="1" dirty="0">
              <a:solidFill>
                <a:schemeClr val="bg2">
                  <a:lumMod val="50000"/>
                </a:schemeClr>
              </a:solidFill>
              <a:latin typeface="Bitter" panose="020B0604020202020204" charset="0"/>
            </a:rPr>
            <a:t>Tốc độ và khả năng phân tích thời gian thực </a:t>
          </a:r>
          <a:endParaRPr lang="en-US" sz="3600" b="1" dirty="0">
            <a:solidFill>
              <a:schemeClr val="bg2">
                <a:lumMod val="50000"/>
              </a:schemeClr>
            </a:solidFill>
            <a:latin typeface="Bitter" panose="020B0604020202020204" charset="0"/>
          </a:endParaRPr>
        </a:p>
      </dgm:t>
    </dgm:pt>
    <dgm:pt modelId="{3E74144F-5A66-49D1-85B1-771A035CD7A0}" type="parTrans" cxnId="{B1A311F7-935D-4861-8450-B64DFA459FD3}">
      <dgm:prSet/>
      <dgm:spPr/>
      <dgm:t>
        <a:bodyPr/>
        <a:lstStyle/>
        <a:p>
          <a:endParaRPr lang="en-US"/>
        </a:p>
      </dgm:t>
    </dgm:pt>
    <dgm:pt modelId="{FEE9CFAA-0CD5-4909-8719-165D2A2790D9}" type="sibTrans" cxnId="{B1A311F7-935D-4861-8450-B64DFA459FD3}">
      <dgm:prSet/>
      <dgm:spPr/>
      <dgm:t>
        <a:bodyPr/>
        <a:lstStyle/>
        <a:p>
          <a:endParaRPr lang="en-US"/>
        </a:p>
      </dgm:t>
    </dgm:pt>
    <dgm:pt modelId="{37FC6204-327C-4451-8B93-C0D7A030BE06}">
      <dgm:prSet phldrT="[Text]" custT="1"/>
      <dgm:spPr>
        <a:ln>
          <a:solidFill>
            <a:schemeClr val="tx2">
              <a:lumMod val="75000"/>
            </a:schemeClr>
          </a:solidFill>
        </a:ln>
      </dgm:spPr>
      <dgm:t>
        <a:bodyPr/>
        <a:lstStyle/>
        <a:p>
          <a:r>
            <a:rPr lang="vi-VN" sz="3600" b="1" kern="1200" dirty="0">
              <a:solidFill>
                <a:srgbClr val="EEECE1">
                  <a:lumMod val="50000"/>
                </a:srgbClr>
              </a:solidFill>
              <a:latin typeface="Bitter" panose="020B0604020202020204" charset="0"/>
              <a:ea typeface="+mn-ea"/>
              <a:cs typeface="+mn-cs"/>
            </a:rPr>
            <a:t>Dễ sử dụng</a:t>
          </a:r>
          <a:endParaRPr lang="en-US" sz="3600" b="1" kern="1200" dirty="0">
            <a:solidFill>
              <a:srgbClr val="EEECE1">
                <a:lumMod val="50000"/>
              </a:srgbClr>
            </a:solidFill>
            <a:latin typeface="Bitter" panose="020B0604020202020204" charset="0"/>
            <a:ea typeface="+mn-ea"/>
            <a:cs typeface="+mn-cs"/>
          </a:endParaRPr>
        </a:p>
      </dgm:t>
    </dgm:pt>
    <dgm:pt modelId="{F7DE00D9-3478-4549-9A2B-51C026D8ED26}" type="parTrans" cxnId="{0A369FBE-946D-461C-BE06-223EA29D8807}">
      <dgm:prSet/>
      <dgm:spPr/>
      <dgm:t>
        <a:bodyPr/>
        <a:lstStyle/>
        <a:p>
          <a:endParaRPr lang="en-US"/>
        </a:p>
      </dgm:t>
    </dgm:pt>
    <dgm:pt modelId="{CBAA2A7B-9EC1-479B-AF2A-966B2257D0BF}" type="sibTrans" cxnId="{0A369FBE-946D-461C-BE06-223EA29D8807}">
      <dgm:prSet/>
      <dgm:spPr/>
      <dgm:t>
        <a:bodyPr/>
        <a:lstStyle/>
        <a:p>
          <a:endParaRPr lang="en-US"/>
        </a:p>
      </dgm:t>
    </dgm:pt>
    <dgm:pt modelId="{51529F9F-F4B0-457D-842C-336D55460505}">
      <dgm:prSet phldrT="[Text]" custT="1"/>
      <dgm:spPr>
        <a:ln>
          <a:solidFill>
            <a:schemeClr val="tx2">
              <a:lumMod val="75000"/>
            </a:schemeClr>
          </a:solidFill>
        </a:ln>
      </dgm:spPr>
      <dgm:t>
        <a:bodyPr/>
        <a:lstStyle/>
        <a:p>
          <a:pPr marL="0" lvl="0" indent="0" algn="l" defTabSz="1600200">
            <a:lnSpc>
              <a:spcPct val="90000"/>
            </a:lnSpc>
            <a:spcBef>
              <a:spcPct val="0"/>
            </a:spcBef>
            <a:spcAft>
              <a:spcPct val="35000"/>
            </a:spcAft>
            <a:buNone/>
          </a:pPr>
          <a:r>
            <a:rPr lang="vi-VN" sz="3600" b="1" kern="1200" dirty="0">
              <a:solidFill>
                <a:srgbClr val="EEECE1">
                  <a:lumMod val="50000"/>
                </a:srgbClr>
              </a:solidFill>
              <a:latin typeface="Bitter" panose="020B0604020202020204" charset="0"/>
              <a:ea typeface="+mn-ea"/>
              <a:cs typeface="+mn-cs"/>
            </a:rPr>
            <a:t>Hỗ trợ đa dạng ngôn ngữ lập trình thông dụng</a:t>
          </a:r>
          <a:endParaRPr lang="en-US" sz="3600" b="1" kern="1200" dirty="0">
            <a:solidFill>
              <a:srgbClr val="EEECE1">
                <a:lumMod val="50000"/>
              </a:srgbClr>
            </a:solidFill>
            <a:latin typeface="Bitter" panose="020B0604020202020204" charset="0"/>
            <a:ea typeface="+mn-ea"/>
            <a:cs typeface="+mn-cs"/>
          </a:endParaRPr>
        </a:p>
      </dgm:t>
    </dgm:pt>
    <dgm:pt modelId="{AA70C3E5-BFBC-4D7C-8E51-2A4254B9B96E}" type="parTrans" cxnId="{F4FC66B8-C98F-40EF-9F40-2213F4118F02}">
      <dgm:prSet/>
      <dgm:spPr/>
      <dgm:t>
        <a:bodyPr/>
        <a:lstStyle/>
        <a:p>
          <a:endParaRPr lang="vi-VN"/>
        </a:p>
      </dgm:t>
    </dgm:pt>
    <dgm:pt modelId="{097DEACF-B6BD-4FC4-B809-4AB7A9CFBC94}" type="sibTrans" cxnId="{F4FC66B8-C98F-40EF-9F40-2213F4118F02}">
      <dgm:prSet/>
      <dgm:spPr/>
      <dgm:t>
        <a:bodyPr/>
        <a:lstStyle/>
        <a:p>
          <a:endParaRPr lang="vi-VN"/>
        </a:p>
      </dgm:t>
    </dgm:pt>
    <dgm:pt modelId="{E55766FE-CFDD-47B1-8E58-9A7635CCDA71}" type="pres">
      <dgm:prSet presAssocID="{DC265B42-DA18-4917-B609-98EAE57A0424}" presName="linear" presStyleCnt="0">
        <dgm:presLayoutVars>
          <dgm:dir/>
          <dgm:animLvl val="lvl"/>
          <dgm:resizeHandles val="exact"/>
        </dgm:presLayoutVars>
      </dgm:prSet>
      <dgm:spPr/>
    </dgm:pt>
    <dgm:pt modelId="{EF9D01A7-7AA6-41A5-9DB8-1C11F3D74A49}" type="pres">
      <dgm:prSet presAssocID="{CD8410A0-F120-483F-B909-D2719DCB6381}" presName="parentLin" presStyleCnt="0"/>
      <dgm:spPr/>
    </dgm:pt>
    <dgm:pt modelId="{DC074307-9EA4-49F4-91DC-E23B54CEF7D8}" type="pres">
      <dgm:prSet presAssocID="{CD8410A0-F120-483F-B909-D2719DCB6381}" presName="parentLeftMargin" presStyleLbl="node1" presStyleIdx="0" presStyleCnt="3"/>
      <dgm:spPr/>
    </dgm:pt>
    <dgm:pt modelId="{A9306842-BB58-494A-9BE5-757F630DE45A}" type="pres">
      <dgm:prSet presAssocID="{CD8410A0-F120-483F-B909-D2719DCB6381}" presName="parentText" presStyleLbl="node1" presStyleIdx="0" presStyleCnt="3" custScaleX="150037" custScaleY="119082">
        <dgm:presLayoutVars>
          <dgm:chMax val="0"/>
          <dgm:bulletEnabled val="1"/>
        </dgm:presLayoutVars>
      </dgm:prSet>
      <dgm:spPr/>
    </dgm:pt>
    <dgm:pt modelId="{646F7B66-6E6F-4E1C-B8B9-62547F4677D8}" type="pres">
      <dgm:prSet presAssocID="{CD8410A0-F120-483F-B909-D2719DCB6381}" presName="negativeSpace" presStyleCnt="0"/>
      <dgm:spPr/>
    </dgm:pt>
    <dgm:pt modelId="{DA348876-8396-4C7E-929C-E487EF5035B1}" type="pres">
      <dgm:prSet presAssocID="{CD8410A0-F120-483F-B909-D2719DCB6381}" presName="childText" presStyleLbl="conFgAcc1" presStyleIdx="0" presStyleCnt="3" custLinFactNeighborX="-277" custLinFactNeighborY="-977">
        <dgm:presLayoutVars>
          <dgm:bulletEnabled val="1"/>
        </dgm:presLayoutVars>
      </dgm:prSet>
      <dgm:spPr>
        <a:solidFill>
          <a:schemeClr val="tx2">
            <a:lumMod val="90000"/>
            <a:alpha val="90000"/>
          </a:schemeClr>
        </a:solidFill>
        <a:ln>
          <a:solidFill>
            <a:schemeClr val="tx2">
              <a:lumMod val="50000"/>
            </a:schemeClr>
          </a:solidFill>
        </a:ln>
      </dgm:spPr>
    </dgm:pt>
    <dgm:pt modelId="{654877A0-2BAA-4C65-9339-4B978AC98C2D}" type="pres">
      <dgm:prSet presAssocID="{FEE9CFAA-0CD5-4909-8719-165D2A2790D9}" presName="spaceBetweenRectangles" presStyleCnt="0"/>
      <dgm:spPr/>
    </dgm:pt>
    <dgm:pt modelId="{1282E243-FA45-4687-B226-10A9F2709197}" type="pres">
      <dgm:prSet presAssocID="{37FC6204-327C-4451-8B93-C0D7A030BE06}" presName="parentLin" presStyleCnt="0"/>
      <dgm:spPr/>
    </dgm:pt>
    <dgm:pt modelId="{7199AF6B-0C58-4874-9E73-6BD840E40B1D}" type="pres">
      <dgm:prSet presAssocID="{37FC6204-327C-4451-8B93-C0D7A030BE06}" presName="parentLeftMargin" presStyleLbl="node1" presStyleIdx="0" presStyleCnt="3"/>
      <dgm:spPr/>
    </dgm:pt>
    <dgm:pt modelId="{19135898-6E77-48FE-A7A7-F9A374EF2D14}" type="pres">
      <dgm:prSet presAssocID="{37FC6204-327C-4451-8B93-C0D7A030BE06}" presName="parentText" presStyleLbl="node1" presStyleIdx="1" presStyleCnt="3" custScaleX="142857" custLinFactNeighborX="6470" custLinFactNeighborY="552">
        <dgm:presLayoutVars>
          <dgm:chMax val="0"/>
          <dgm:bulletEnabled val="1"/>
        </dgm:presLayoutVars>
      </dgm:prSet>
      <dgm:spPr/>
    </dgm:pt>
    <dgm:pt modelId="{8DFA6340-5A14-443E-A055-B59085ED903C}" type="pres">
      <dgm:prSet presAssocID="{37FC6204-327C-4451-8B93-C0D7A030BE06}" presName="negativeSpace" presStyleCnt="0"/>
      <dgm:spPr/>
    </dgm:pt>
    <dgm:pt modelId="{19EC577D-CEC6-45A8-8DF1-6CD57D1B9D5B}" type="pres">
      <dgm:prSet presAssocID="{37FC6204-327C-4451-8B93-C0D7A030BE06}" presName="childText" presStyleLbl="conFgAcc1" presStyleIdx="1" presStyleCnt="3">
        <dgm:presLayoutVars>
          <dgm:bulletEnabled val="1"/>
        </dgm:presLayoutVars>
      </dgm:prSet>
      <dgm:spPr>
        <a:solidFill>
          <a:schemeClr val="tx2">
            <a:lumMod val="90000"/>
            <a:alpha val="90000"/>
          </a:schemeClr>
        </a:solidFill>
        <a:ln>
          <a:solidFill>
            <a:schemeClr val="tx2">
              <a:lumMod val="50000"/>
            </a:schemeClr>
          </a:solidFill>
        </a:ln>
      </dgm:spPr>
    </dgm:pt>
    <dgm:pt modelId="{98DC9897-A125-4536-90DE-3A1EF34E59BD}" type="pres">
      <dgm:prSet presAssocID="{CBAA2A7B-9EC1-479B-AF2A-966B2257D0BF}" presName="spaceBetweenRectangles" presStyleCnt="0"/>
      <dgm:spPr/>
    </dgm:pt>
    <dgm:pt modelId="{53264B43-A00E-4A34-9A49-C8879E0D68A9}" type="pres">
      <dgm:prSet presAssocID="{51529F9F-F4B0-457D-842C-336D55460505}" presName="parentLin" presStyleCnt="0"/>
      <dgm:spPr/>
    </dgm:pt>
    <dgm:pt modelId="{5C526A5B-10C2-461D-AF8A-CEFD913E9420}" type="pres">
      <dgm:prSet presAssocID="{51529F9F-F4B0-457D-842C-336D55460505}" presName="parentLeftMargin" presStyleLbl="node1" presStyleIdx="1" presStyleCnt="3"/>
      <dgm:spPr/>
    </dgm:pt>
    <dgm:pt modelId="{51C53ACC-C58A-446B-8802-0D00370E5256}" type="pres">
      <dgm:prSet presAssocID="{51529F9F-F4B0-457D-842C-336D55460505}" presName="parentText" presStyleLbl="node1" presStyleIdx="2" presStyleCnt="3" custScaleX="142857">
        <dgm:presLayoutVars>
          <dgm:chMax val="0"/>
          <dgm:bulletEnabled val="1"/>
        </dgm:presLayoutVars>
      </dgm:prSet>
      <dgm:spPr/>
    </dgm:pt>
    <dgm:pt modelId="{F7073509-3A0D-4A9D-BFEC-B6163BF3F197}" type="pres">
      <dgm:prSet presAssocID="{51529F9F-F4B0-457D-842C-336D55460505}" presName="negativeSpace" presStyleCnt="0"/>
      <dgm:spPr/>
    </dgm:pt>
    <dgm:pt modelId="{B9CACC86-4445-4E9A-97AC-55F15DC43FE3}" type="pres">
      <dgm:prSet presAssocID="{51529F9F-F4B0-457D-842C-336D55460505}" presName="childText" presStyleLbl="conFgAcc1" presStyleIdx="2" presStyleCnt="3">
        <dgm:presLayoutVars>
          <dgm:bulletEnabled val="1"/>
        </dgm:presLayoutVars>
      </dgm:prSet>
      <dgm:spPr>
        <a:xfrm>
          <a:off x="0" y="3819698"/>
          <a:ext cx="11598251" cy="856800"/>
        </a:xfrm>
        <a:prstGeom prst="rect">
          <a:avLst/>
        </a:prstGeom>
        <a:solidFill>
          <a:srgbClr val="1F497D">
            <a:lumMod val="90000"/>
            <a:alpha val="90000"/>
          </a:srgbClr>
        </a:solidFill>
        <a:ln w="25400" cap="flat" cmpd="sng" algn="ctr">
          <a:solidFill>
            <a:srgbClr val="1F497D">
              <a:lumMod val="50000"/>
            </a:srgbClr>
          </a:solidFill>
          <a:prstDash val="solid"/>
        </a:ln>
        <a:effectLst/>
      </dgm:spPr>
    </dgm:pt>
  </dgm:ptLst>
  <dgm:cxnLst>
    <dgm:cxn modelId="{D55F714D-4C8A-42C5-9FAD-A27A084500AC}" type="presOf" srcId="{37FC6204-327C-4451-8B93-C0D7A030BE06}" destId="{7199AF6B-0C58-4874-9E73-6BD840E40B1D}" srcOrd="0" destOrd="0" presId="urn:microsoft.com/office/officeart/2005/8/layout/list1"/>
    <dgm:cxn modelId="{E082F480-D569-4D18-916D-CD982F8127A3}" type="presOf" srcId="{CD8410A0-F120-483F-B909-D2719DCB6381}" destId="{A9306842-BB58-494A-9BE5-757F630DE45A}" srcOrd="1" destOrd="0" presId="urn:microsoft.com/office/officeart/2005/8/layout/list1"/>
    <dgm:cxn modelId="{6D014491-F66C-41BD-880C-8EF0F1147B42}" type="presOf" srcId="{DC265B42-DA18-4917-B609-98EAE57A0424}" destId="{E55766FE-CFDD-47B1-8E58-9A7635CCDA71}" srcOrd="0" destOrd="0" presId="urn:microsoft.com/office/officeart/2005/8/layout/list1"/>
    <dgm:cxn modelId="{4B37979C-448C-4BA9-9AEC-608703917BF5}" type="presOf" srcId="{37FC6204-327C-4451-8B93-C0D7A030BE06}" destId="{19135898-6E77-48FE-A7A7-F9A374EF2D14}" srcOrd="1" destOrd="0" presId="urn:microsoft.com/office/officeart/2005/8/layout/list1"/>
    <dgm:cxn modelId="{F4FC66B8-C98F-40EF-9F40-2213F4118F02}" srcId="{DC265B42-DA18-4917-B609-98EAE57A0424}" destId="{51529F9F-F4B0-457D-842C-336D55460505}" srcOrd="2" destOrd="0" parTransId="{AA70C3E5-BFBC-4D7C-8E51-2A4254B9B96E}" sibTransId="{097DEACF-B6BD-4FC4-B809-4AB7A9CFBC94}"/>
    <dgm:cxn modelId="{0A369FBE-946D-461C-BE06-223EA29D8807}" srcId="{DC265B42-DA18-4917-B609-98EAE57A0424}" destId="{37FC6204-327C-4451-8B93-C0D7A030BE06}" srcOrd="1" destOrd="0" parTransId="{F7DE00D9-3478-4549-9A2B-51C026D8ED26}" sibTransId="{CBAA2A7B-9EC1-479B-AF2A-966B2257D0BF}"/>
    <dgm:cxn modelId="{10A607D7-6A39-4A06-A3EC-4E9635D3DBC4}" type="presOf" srcId="{51529F9F-F4B0-457D-842C-336D55460505}" destId="{5C526A5B-10C2-461D-AF8A-CEFD913E9420}" srcOrd="0" destOrd="0" presId="urn:microsoft.com/office/officeart/2005/8/layout/list1"/>
    <dgm:cxn modelId="{092DC3DB-DFA1-40E9-946B-7EB58FDF0042}" type="presOf" srcId="{CD8410A0-F120-483F-B909-D2719DCB6381}" destId="{DC074307-9EA4-49F4-91DC-E23B54CEF7D8}" srcOrd="0" destOrd="0" presId="urn:microsoft.com/office/officeart/2005/8/layout/list1"/>
    <dgm:cxn modelId="{B1A311F7-935D-4861-8450-B64DFA459FD3}" srcId="{DC265B42-DA18-4917-B609-98EAE57A0424}" destId="{CD8410A0-F120-483F-B909-D2719DCB6381}" srcOrd="0" destOrd="0" parTransId="{3E74144F-5A66-49D1-85B1-771A035CD7A0}" sibTransId="{FEE9CFAA-0CD5-4909-8719-165D2A2790D9}"/>
    <dgm:cxn modelId="{833BC5FC-7475-428C-9A3A-33E96F36BEDB}" type="presOf" srcId="{51529F9F-F4B0-457D-842C-336D55460505}" destId="{51C53ACC-C58A-446B-8802-0D00370E5256}" srcOrd="1" destOrd="0" presId="urn:microsoft.com/office/officeart/2005/8/layout/list1"/>
    <dgm:cxn modelId="{A6532C9E-8FC7-4FE8-8562-4A12B887FEBB}" type="presParOf" srcId="{E55766FE-CFDD-47B1-8E58-9A7635CCDA71}" destId="{EF9D01A7-7AA6-41A5-9DB8-1C11F3D74A49}" srcOrd="0" destOrd="0" presId="urn:microsoft.com/office/officeart/2005/8/layout/list1"/>
    <dgm:cxn modelId="{8AD3F960-6AFF-491D-B399-AD11D34DDE51}" type="presParOf" srcId="{EF9D01A7-7AA6-41A5-9DB8-1C11F3D74A49}" destId="{DC074307-9EA4-49F4-91DC-E23B54CEF7D8}" srcOrd="0" destOrd="0" presId="urn:microsoft.com/office/officeart/2005/8/layout/list1"/>
    <dgm:cxn modelId="{DD9B6B1B-CCB6-4766-82AF-C3113CAF69EE}" type="presParOf" srcId="{EF9D01A7-7AA6-41A5-9DB8-1C11F3D74A49}" destId="{A9306842-BB58-494A-9BE5-757F630DE45A}" srcOrd="1" destOrd="0" presId="urn:microsoft.com/office/officeart/2005/8/layout/list1"/>
    <dgm:cxn modelId="{1E993BF0-9612-48F5-92AB-05AC93B88172}" type="presParOf" srcId="{E55766FE-CFDD-47B1-8E58-9A7635CCDA71}" destId="{646F7B66-6E6F-4E1C-B8B9-62547F4677D8}" srcOrd="1" destOrd="0" presId="urn:microsoft.com/office/officeart/2005/8/layout/list1"/>
    <dgm:cxn modelId="{EA24E00F-C6BE-4FC1-BD73-9B0107C52403}" type="presParOf" srcId="{E55766FE-CFDD-47B1-8E58-9A7635CCDA71}" destId="{DA348876-8396-4C7E-929C-E487EF5035B1}" srcOrd="2" destOrd="0" presId="urn:microsoft.com/office/officeart/2005/8/layout/list1"/>
    <dgm:cxn modelId="{F1469CAE-50EE-4118-9EB0-22B5F8BAB090}" type="presParOf" srcId="{E55766FE-CFDD-47B1-8E58-9A7635CCDA71}" destId="{654877A0-2BAA-4C65-9339-4B978AC98C2D}" srcOrd="3" destOrd="0" presId="urn:microsoft.com/office/officeart/2005/8/layout/list1"/>
    <dgm:cxn modelId="{619C29BC-D9B3-462B-A5DE-71D562C68090}" type="presParOf" srcId="{E55766FE-CFDD-47B1-8E58-9A7635CCDA71}" destId="{1282E243-FA45-4687-B226-10A9F2709197}" srcOrd="4" destOrd="0" presId="urn:microsoft.com/office/officeart/2005/8/layout/list1"/>
    <dgm:cxn modelId="{4CFB51D2-671E-48AB-B161-0A4EC17B2AFA}" type="presParOf" srcId="{1282E243-FA45-4687-B226-10A9F2709197}" destId="{7199AF6B-0C58-4874-9E73-6BD840E40B1D}" srcOrd="0" destOrd="0" presId="urn:microsoft.com/office/officeart/2005/8/layout/list1"/>
    <dgm:cxn modelId="{25456BE0-6D50-4470-99CF-1951193AC9A6}" type="presParOf" srcId="{1282E243-FA45-4687-B226-10A9F2709197}" destId="{19135898-6E77-48FE-A7A7-F9A374EF2D14}" srcOrd="1" destOrd="0" presId="urn:microsoft.com/office/officeart/2005/8/layout/list1"/>
    <dgm:cxn modelId="{8B039E9F-DD55-4CB4-B8CC-C7919D08BB73}" type="presParOf" srcId="{E55766FE-CFDD-47B1-8E58-9A7635CCDA71}" destId="{8DFA6340-5A14-443E-A055-B59085ED903C}" srcOrd="5" destOrd="0" presId="urn:microsoft.com/office/officeart/2005/8/layout/list1"/>
    <dgm:cxn modelId="{93AE2A7B-ED6D-4A92-BE12-923394E5EE7F}" type="presParOf" srcId="{E55766FE-CFDD-47B1-8E58-9A7635CCDA71}" destId="{19EC577D-CEC6-45A8-8DF1-6CD57D1B9D5B}" srcOrd="6" destOrd="0" presId="urn:microsoft.com/office/officeart/2005/8/layout/list1"/>
    <dgm:cxn modelId="{05CEE4B7-CEB1-482A-843B-7BFDDA911209}" type="presParOf" srcId="{E55766FE-CFDD-47B1-8E58-9A7635CCDA71}" destId="{98DC9897-A125-4536-90DE-3A1EF34E59BD}" srcOrd="7" destOrd="0" presId="urn:microsoft.com/office/officeart/2005/8/layout/list1"/>
    <dgm:cxn modelId="{A35CAEC3-CE3D-496C-B799-E512EDF690E2}" type="presParOf" srcId="{E55766FE-CFDD-47B1-8E58-9A7635CCDA71}" destId="{53264B43-A00E-4A34-9A49-C8879E0D68A9}" srcOrd="8" destOrd="0" presId="urn:microsoft.com/office/officeart/2005/8/layout/list1"/>
    <dgm:cxn modelId="{E79CB914-04A7-4689-8E3C-82932C6241C5}" type="presParOf" srcId="{53264B43-A00E-4A34-9A49-C8879E0D68A9}" destId="{5C526A5B-10C2-461D-AF8A-CEFD913E9420}" srcOrd="0" destOrd="0" presId="urn:microsoft.com/office/officeart/2005/8/layout/list1"/>
    <dgm:cxn modelId="{E47B7238-71C8-482A-9A09-271606612982}" type="presParOf" srcId="{53264B43-A00E-4A34-9A49-C8879E0D68A9}" destId="{51C53ACC-C58A-446B-8802-0D00370E5256}" srcOrd="1" destOrd="0" presId="urn:microsoft.com/office/officeart/2005/8/layout/list1"/>
    <dgm:cxn modelId="{020026DA-6EB3-40C6-B9CC-91C07558E92B}" type="presParOf" srcId="{E55766FE-CFDD-47B1-8E58-9A7635CCDA71}" destId="{F7073509-3A0D-4A9D-BFEC-B6163BF3F197}" srcOrd="9" destOrd="0" presId="urn:microsoft.com/office/officeart/2005/8/layout/list1"/>
    <dgm:cxn modelId="{6F054F5B-2D67-4685-BD82-6ECF9B6B9775}" type="presParOf" srcId="{E55766FE-CFDD-47B1-8E58-9A7635CCDA71}" destId="{B9CACC86-4445-4E9A-97AC-55F15DC43FE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48876-8396-4C7E-929C-E487EF5035B1}">
      <dsp:nvSpPr>
        <dsp:cNvPr id="0" name=""/>
        <dsp:cNvSpPr/>
      </dsp:nvSpPr>
      <dsp:spPr>
        <a:xfrm>
          <a:off x="0" y="733424"/>
          <a:ext cx="11598251" cy="856800"/>
        </a:xfrm>
        <a:prstGeom prst="rect">
          <a:avLst/>
        </a:prstGeom>
        <a:solidFill>
          <a:schemeClr val="tx2">
            <a:lumMod val="90000"/>
            <a:alpha val="90000"/>
          </a:schemeClr>
        </a:solidFill>
        <a:ln w="25400" cap="flat" cmpd="sng" algn="ctr">
          <a:solidFill>
            <a:schemeClr val="tx2">
              <a:lumMod val="50000"/>
            </a:schemeClr>
          </a:solidFill>
          <a:prstDash val="solid"/>
        </a:ln>
        <a:effectLst/>
      </dsp:spPr>
      <dsp:style>
        <a:lnRef idx="2">
          <a:scrgbClr r="0" g="0" b="0"/>
        </a:lnRef>
        <a:fillRef idx="1">
          <a:scrgbClr r="0" g="0" b="0"/>
        </a:fillRef>
        <a:effectRef idx="0">
          <a:scrgbClr r="0" g="0" b="0"/>
        </a:effectRef>
        <a:fontRef idx="minor"/>
      </dsp:style>
    </dsp:sp>
    <dsp:sp modelId="{A9306842-BB58-494A-9BE5-757F630DE45A}">
      <dsp:nvSpPr>
        <dsp:cNvPr id="0" name=""/>
        <dsp:cNvSpPr/>
      </dsp:nvSpPr>
      <dsp:spPr>
        <a:xfrm>
          <a:off x="526678" y="41856"/>
          <a:ext cx="11062974" cy="1195202"/>
        </a:xfrm>
        <a:prstGeom prst="roundRect">
          <a:avLst/>
        </a:prstGeom>
        <a:solidFill>
          <a:schemeClr val="lt1">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870" tIns="0" rIns="306870" bIns="0" numCol="1" spcCol="1270" anchor="ctr" anchorCtr="0">
          <a:noAutofit/>
        </a:bodyPr>
        <a:lstStyle/>
        <a:p>
          <a:pPr marL="0" lvl="0" indent="0" algn="l" defTabSz="1600200">
            <a:lnSpc>
              <a:spcPct val="90000"/>
            </a:lnSpc>
            <a:spcBef>
              <a:spcPct val="0"/>
            </a:spcBef>
            <a:spcAft>
              <a:spcPct val="35000"/>
            </a:spcAft>
            <a:buNone/>
          </a:pPr>
          <a:r>
            <a:rPr lang="vi-VN" sz="3600" b="1" kern="1200" dirty="0">
              <a:solidFill>
                <a:schemeClr val="bg2">
                  <a:lumMod val="50000"/>
                </a:schemeClr>
              </a:solidFill>
              <a:latin typeface="Bitter" panose="020B0604020202020204" charset="0"/>
            </a:rPr>
            <a:t>Tốc độ và khả năng phân tích thời gian thực </a:t>
          </a:r>
          <a:endParaRPr lang="en-US" sz="3600" b="1" kern="1200" dirty="0">
            <a:solidFill>
              <a:schemeClr val="bg2">
                <a:lumMod val="50000"/>
              </a:schemeClr>
            </a:solidFill>
            <a:latin typeface="Bitter" panose="020B0604020202020204" charset="0"/>
          </a:endParaRPr>
        </a:p>
      </dsp:txBody>
      <dsp:txXfrm>
        <a:off x="585023" y="100201"/>
        <a:ext cx="10946284" cy="1078512"/>
      </dsp:txXfrm>
    </dsp:sp>
    <dsp:sp modelId="{19EC577D-CEC6-45A8-8DF1-6CD57D1B9D5B}">
      <dsp:nvSpPr>
        <dsp:cNvPr id="0" name=""/>
        <dsp:cNvSpPr/>
      </dsp:nvSpPr>
      <dsp:spPr>
        <a:xfrm>
          <a:off x="0" y="2277458"/>
          <a:ext cx="11598251" cy="856800"/>
        </a:xfrm>
        <a:prstGeom prst="rect">
          <a:avLst/>
        </a:prstGeom>
        <a:solidFill>
          <a:schemeClr val="tx2">
            <a:lumMod val="90000"/>
            <a:alpha val="90000"/>
          </a:schemeClr>
        </a:solidFill>
        <a:ln w="25400" cap="flat" cmpd="sng" algn="ctr">
          <a:solidFill>
            <a:schemeClr val="tx2">
              <a:lumMod val="50000"/>
            </a:schemeClr>
          </a:solidFill>
          <a:prstDash val="solid"/>
        </a:ln>
        <a:effectLst/>
      </dsp:spPr>
      <dsp:style>
        <a:lnRef idx="2">
          <a:scrgbClr r="0" g="0" b="0"/>
        </a:lnRef>
        <a:fillRef idx="1">
          <a:scrgbClr r="0" g="0" b="0"/>
        </a:fillRef>
        <a:effectRef idx="0">
          <a:scrgbClr r="0" g="0" b="0"/>
        </a:effectRef>
        <a:fontRef idx="minor"/>
      </dsp:style>
    </dsp:sp>
    <dsp:sp modelId="{19135898-6E77-48FE-A7A7-F9A374EF2D14}">
      <dsp:nvSpPr>
        <dsp:cNvPr id="0" name=""/>
        <dsp:cNvSpPr/>
      </dsp:nvSpPr>
      <dsp:spPr>
        <a:xfrm>
          <a:off x="555005" y="1781158"/>
          <a:ext cx="11043245" cy="1003680"/>
        </a:xfrm>
        <a:prstGeom prst="roundRect">
          <a:avLst/>
        </a:prstGeom>
        <a:solidFill>
          <a:schemeClr val="lt1">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870" tIns="0" rIns="306870" bIns="0" numCol="1" spcCol="1270" anchor="ctr" anchorCtr="0">
          <a:noAutofit/>
        </a:bodyPr>
        <a:lstStyle/>
        <a:p>
          <a:pPr marL="0" lvl="0" indent="0" algn="l" defTabSz="1600200">
            <a:lnSpc>
              <a:spcPct val="90000"/>
            </a:lnSpc>
            <a:spcBef>
              <a:spcPct val="0"/>
            </a:spcBef>
            <a:spcAft>
              <a:spcPct val="35000"/>
            </a:spcAft>
            <a:buNone/>
          </a:pPr>
          <a:r>
            <a:rPr lang="vi-VN" sz="3600" b="1" kern="1200" dirty="0">
              <a:solidFill>
                <a:srgbClr val="EEECE1">
                  <a:lumMod val="50000"/>
                </a:srgbClr>
              </a:solidFill>
              <a:latin typeface="Bitter" panose="020B0604020202020204" charset="0"/>
              <a:ea typeface="+mn-ea"/>
              <a:cs typeface="+mn-cs"/>
            </a:rPr>
            <a:t>Dễ sử dụng</a:t>
          </a:r>
          <a:endParaRPr lang="en-US" sz="3600" b="1" kern="1200" dirty="0">
            <a:solidFill>
              <a:srgbClr val="EEECE1">
                <a:lumMod val="50000"/>
              </a:srgbClr>
            </a:solidFill>
            <a:latin typeface="Bitter" panose="020B0604020202020204" charset="0"/>
            <a:ea typeface="+mn-ea"/>
            <a:cs typeface="+mn-cs"/>
          </a:endParaRPr>
        </a:p>
      </dsp:txBody>
      <dsp:txXfrm>
        <a:off x="604001" y="1830154"/>
        <a:ext cx="10945253" cy="905688"/>
      </dsp:txXfrm>
    </dsp:sp>
    <dsp:sp modelId="{B9CACC86-4445-4E9A-97AC-55F15DC43FE3}">
      <dsp:nvSpPr>
        <dsp:cNvPr id="0" name=""/>
        <dsp:cNvSpPr/>
      </dsp:nvSpPr>
      <dsp:spPr>
        <a:xfrm>
          <a:off x="0" y="3819698"/>
          <a:ext cx="11598251" cy="856800"/>
        </a:xfrm>
        <a:prstGeom prst="rect">
          <a:avLst/>
        </a:prstGeom>
        <a:solidFill>
          <a:srgbClr val="1F497D">
            <a:lumMod val="90000"/>
            <a:alpha val="90000"/>
          </a:srgbClr>
        </a:solidFill>
        <a:ln w="25400" cap="flat" cmpd="sng" algn="ctr">
          <a:solidFill>
            <a:srgbClr val="1F497D">
              <a:lumMod val="50000"/>
            </a:srgbClr>
          </a:solidFill>
          <a:prstDash val="solid"/>
        </a:ln>
        <a:effectLst/>
      </dsp:spPr>
      <dsp:style>
        <a:lnRef idx="2">
          <a:scrgbClr r="0" g="0" b="0"/>
        </a:lnRef>
        <a:fillRef idx="1">
          <a:scrgbClr r="0" g="0" b="0"/>
        </a:fillRef>
        <a:effectRef idx="0">
          <a:scrgbClr r="0" g="0" b="0"/>
        </a:effectRef>
        <a:fontRef idx="minor"/>
      </dsp:style>
    </dsp:sp>
    <dsp:sp modelId="{51C53ACC-C58A-446B-8802-0D00370E5256}">
      <dsp:nvSpPr>
        <dsp:cNvPr id="0" name=""/>
        <dsp:cNvSpPr/>
      </dsp:nvSpPr>
      <dsp:spPr>
        <a:xfrm>
          <a:off x="552162" y="3317858"/>
          <a:ext cx="11043245" cy="1003680"/>
        </a:xfrm>
        <a:prstGeom prst="roundRect">
          <a:avLst/>
        </a:prstGeom>
        <a:solidFill>
          <a:schemeClr val="lt1">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870" tIns="0" rIns="306870" bIns="0" numCol="1" spcCol="1270" anchor="ctr" anchorCtr="0">
          <a:noAutofit/>
        </a:bodyPr>
        <a:lstStyle/>
        <a:p>
          <a:pPr marL="0" lvl="0" indent="0" algn="l" defTabSz="1600200">
            <a:lnSpc>
              <a:spcPct val="90000"/>
            </a:lnSpc>
            <a:spcBef>
              <a:spcPct val="0"/>
            </a:spcBef>
            <a:spcAft>
              <a:spcPct val="35000"/>
            </a:spcAft>
            <a:buNone/>
          </a:pPr>
          <a:r>
            <a:rPr lang="vi-VN" sz="3600" b="1" kern="1200" dirty="0">
              <a:solidFill>
                <a:srgbClr val="EEECE1">
                  <a:lumMod val="50000"/>
                </a:srgbClr>
              </a:solidFill>
              <a:latin typeface="Bitter" panose="020B0604020202020204" charset="0"/>
              <a:ea typeface="+mn-ea"/>
              <a:cs typeface="+mn-cs"/>
            </a:rPr>
            <a:t>Hỗ trợ đa dạng ngôn ngữ lập trình thông dụng</a:t>
          </a:r>
          <a:endParaRPr lang="en-US" sz="3600" b="1" kern="1200" dirty="0">
            <a:solidFill>
              <a:srgbClr val="EEECE1">
                <a:lumMod val="50000"/>
              </a:srgbClr>
            </a:solidFill>
            <a:latin typeface="Bitter" panose="020B0604020202020204" charset="0"/>
            <a:ea typeface="+mn-ea"/>
            <a:cs typeface="+mn-cs"/>
          </a:endParaRPr>
        </a:p>
      </dsp:txBody>
      <dsp:txXfrm>
        <a:off x="601158" y="3366854"/>
        <a:ext cx="10945253" cy="9056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48876-8396-4C7E-929C-E487EF5035B1}">
      <dsp:nvSpPr>
        <dsp:cNvPr id="0" name=""/>
        <dsp:cNvSpPr/>
      </dsp:nvSpPr>
      <dsp:spPr>
        <a:xfrm>
          <a:off x="0" y="733424"/>
          <a:ext cx="11598251" cy="856800"/>
        </a:xfrm>
        <a:prstGeom prst="rect">
          <a:avLst/>
        </a:prstGeom>
        <a:solidFill>
          <a:schemeClr val="tx2">
            <a:lumMod val="90000"/>
            <a:alpha val="90000"/>
          </a:schemeClr>
        </a:solidFill>
        <a:ln w="25400" cap="flat" cmpd="sng" algn="ctr">
          <a:solidFill>
            <a:schemeClr val="tx2">
              <a:lumMod val="50000"/>
            </a:schemeClr>
          </a:solidFill>
          <a:prstDash val="solid"/>
        </a:ln>
        <a:effectLst/>
      </dsp:spPr>
      <dsp:style>
        <a:lnRef idx="2">
          <a:scrgbClr r="0" g="0" b="0"/>
        </a:lnRef>
        <a:fillRef idx="1">
          <a:scrgbClr r="0" g="0" b="0"/>
        </a:fillRef>
        <a:effectRef idx="0">
          <a:scrgbClr r="0" g="0" b="0"/>
        </a:effectRef>
        <a:fontRef idx="minor"/>
      </dsp:style>
    </dsp:sp>
    <dsp:sp modelId="{A9306842-BB58-494A-9BE5-757F630DE45A}">
      <dsp:nvSpPr>
        <dsp:cNvPr id="0" name=""/>
        <dsp:cNvSpPr/>
      </dsp:nvSpPr>
      <dsp:spPr>
        <a:xfrm>
          <a:off x="526678" y="41856"/>
          <a:ext cx="11062974" cy="1195202"/>
        </a:xfrm>
        <a:prstGeom prst="roundRect">
          <a:avLst/>
        </a:prstGeom>
        <a:solidFill>
          <a:schemeClr val="lt1">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870" tIns="0" rIns="306870" bIns="0" numCol="1" spcCol="1270" anchor="ctr" anchorCtr="0">
          <a:noAutofit/>
        </a:bodyPr>
        <a:lstStyle/>
        <a:p>
          <a:pPr marL="0" lvl="0" indent="0" algn="l" defTabSz="1600200">
            <a:lnSpc>
              <a:spcPct val="90000"/>
            </a:lnSpc>
            <a:spcBef>
              <a:spcPct val="0"/>
            </a:spcBef>
            <a:spcAft>
              <a:spcPct val="35000"/>
            </a:spcAft>
            <a:buNone/>
          </a:pPr>
          <a:r>
            <a:rPr lang="vi-VN" sz="3600" b="1" kern="1200" dirty="0">
              <a:solidFill>
                <a:schemeClr val="bg2">
                  <a:lumMod val="50000"/>
                </a:schemeClr>
              </a:solidFill>
              <a:latin typeface="Bitter" panose="020B0604020202020204" charset="0"/>
            </a:rPr>
            <a:t>Tốc độ và khả năng phân tích thời gian thực </a:t>
          </a:r>
          <a:endParaRPr lang="en-US" sz="3600" b="1" kern="1200" dirty="0">
            <a:solidFill>
              <a:schemeClr val="bg2">
                <a:lumMod val="50000"/>
              </a:schemeClr>
            </a:solidFill>
            <a:latin typeface="Bitter" panose="020B0604020202020204" charset="0"/>
          </a:endParaRPr>
        </a:p>
      </dsp:txBody>
      <dsp:txXfrm>
        <a:off x="585023" y="100201"/>
        <a:ext cx="10946284" cy="1078512"/>
      </dsp:txXfrm>
    </dsp:sp>
    <dsp:sp modelId="{19EC577D-CEC6-45A8-8DF1-6CD57D1B9D5B}">
      <dsp:nvSpPr>
        <dsp:cNvPr id="0" name=""/>
        <dsp:cNvSpPr/>
      </dsp:nvSpPr>
      <dsp:spPr>
        <a:xfrm>
          <a:off x="0" y="2277458"/>
          <a:ext cx="11598251" cy="856800"/>
        </a:xfrm>
        <a:prstGeom prst="rect">
          <a:avLst/>
        </a:prstGeom>
        <a:solidFill>
          <a:schemeClr val="tx2">
            <a:lumMod val="90000"/>
            <a:alpha val="90000"/>
          </a:schemeClr>
        </a:solidFill>
        <a:ln w="25400" cap="flat" cmpd="sng" algn="ctr">
          <a:solidFill>
            <a:schemeClr val="tx2">
              <a:lumMod val="50000"/>
            </a:schemeClr>
          </a:solidFill>
          <a:prstDash val="solid"/>
        </a:ln>
        <a:effectLst/>
      </dsp:spPr>
      <dsp:style>
        <a:lnRef idx="2">
          <a:scrgbClr r="0" g="0" b="0"/>
        </a:lnRef>
        <a:fillRef idx="1">
          <a:scrgbClr r="0" g="0" b="0"/>
        </a:fillRef>
        <a:effectRef idx="0">
          <a:scrgbClr r="0" g="0" b="0"/>
        </a:effectRef>
        <a:fontRef idx="minor"/>
      </dsp:style>
    </dsp:sp>
    <dsp:sp modelId="{19135898-6E77-48FE-A7A7-F9A374EF2D14}">
      <dsp:nvSpPr>
        <dsp:cNvPr id="0" name=""/>
        <dsp:cNvSpPr/>
      </dsp:nvSpPr>
      <dsp:spPr>
        <a:xfrm>
          <a:off x="555005" y="1781158"/>
          <a:ext cx="11043245" cy="1003680"/>
        </a:xfrm>
        <a:prstGeom prst="roundRect">
          <a:avLst/>
        </a:prstGeom>
        <a:solidFill>
          <a:schemeClr val="lt1">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870" tIns="0" rIns="306870" bIns="0" numCol="1" spcCol="1270" anchor="ctr" anchorCtr="0">
          <a:noAutofit/>
        </a:bodyPr>
        <a:lstStyle/>
        <a:p>
          <a:pPr marL="0" lvl="0" indent="0" algn="l" defTabSz="1600200">
            <a:lnSpc>
              <a:spcPct val="90000"/>
            </a:lnSpc>
            <a:spcBef>
              <a:spcPct val="0"/>
            </a:spcBef>
            <a:spcAft>
              <a:spcPct val="35000"/>
            </a:spcAft>
            <a:buNone/>
          </a:pPr>
          <a:r>
            <a:rPr lang="vi-VN" sz="3600" b="1" kern="1200" dirty="0">
              <a:solidFill>
                <a:srgbClr val="EEECE1">
                  <a:lumMod val="50000"/>
                </a:srgbClr>
              </a:solidFill>
              <a:latin typeface="Bitter" panose="020B0604020202020204" charset="0"/>
              <a:ea typeface="+mn-ea"/>
              <a:cs typeface="+mn-cs"/>
            </a:rPr>
            <a:t>Dễ sử dụng</a:t>
          </a:r>
          <a:endParaRPr lang="en-US" sz="3600" b="1" kern="1200" dirty="0">
            <a:solidFill>
              <a:srgbClr val="EEECE1">
                <a:lumMod val="50000"/>
              </a:srgbClr>
            </a:solidFill>
            <a:latin typeface="Bitter" panose="020B0604020202020204" charset="0"/>
            <a:ea typeface="+mn-ea"/>
            <a:cs typeface="+mn-cs"/>
          </a:endParaRPr>
        </a:p>
      </dsp:txBody>
      <dsp:txXfrm>
        <a:off x="604001" y="1830154"/>
        <a:ext cx="10945253" cy="905688"/>
      </dsp:txXfrm>
    </dsp:sp>
    <dsp:sp modelId="{B9CACC86-4445-4E9A-97AC-55F15DC43FE3}">
      <dsp:nvSpPr>
        <dsp:cNvPr id="0" name=""/>
        <dsp:cNvSpPr/>
      </dsp:nvSpPr>
      <dsp:spPr>
        <a:xfrm>
          <a:off x="0" y="3819698"/>
          <a:ext cx="11598251" cy="856800"/>
        </a:xfrm>
        <a:prstGeom prst="rect">
          <a:avLst/>
        </a:prstGeom>
        <a:solidFill>
          <a:srgbClr val="1F497D">
            <a:lumMod val="90000"/>
            <a:alpha val="90000"/>
          </a:srgbClr>
        </a:solidFill>
        <a:ln w="25400" cap="flat" cmpd="sng" algn="ctr">
          <a:solidFill>
            <a:srgbClr val="1F497D">
              <a:lumMod val="50000"/>
            </a:srgbClr>
          </a:solidFill>
          <a:prstDash val="solid"/>
        </a:ln>
        <a:effectLst/>
      </dsp:spPr>
      <dsp:style>
        <a:lnRef idx="2">
          <a:scrgbClr r="0" g="0" b="0"/>
        </a:lnRef>
        <a:fillRef idx="1">
          <a:scrgbClr r="0" g="0" b="0"/>
        </a:fillRef>
        <a:effectRef idx="0">
          <a:scrgbClr r="0" g="0" b="0"/>
        </a:effectRef>
        <a:fontRef idx="minor"/>
      </dsp:style>
    </dsp:sp>
    <dsp:sp modelId="{51C53ACC-C58A-446B-8802-0D00370E5256}">
      <dsp:nvSpPr>
        <dsp:cNvPr id="0" name=""/>
        <dsp:cNvSpPr/>
      </dsp:nvSpPr>
      <dsp:spPr>
        <a:xfrm>
          <a:off x="552162" y="3317858"/>
          <a:ext cx="11043245" cy="1003680"/>
        </a:xfrm>
        <a:prstGeom prst="roundRect">
          <a:avLst/>
        </a:prstGeom>
        <a:solidFill>
          <a:schemeClr val="lt1">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6870" tIns="0" rIns="306870" bIns="0" numCol="1" spcCol="1270" anchor="ctr" anchorCtr="0">
          <a:noAutofit/>
        </a:bodyPr>
        <a:lstStyle/>
        <a:p>
          <a:pPr marL="0" lvl="0" indent="0" algn="l" defTabSz="1600200">
            <a:lnSpc>
              <a:spcPct val="90000"/>
            </a:lnSpc>
            <a:spcBef>
              <a:spcPct val="0"/>
            </a:spcBef>
            <a:spcAft>
              <a:spcPct val="35000"/>
            </a:spcAft>
            <a:buNone/>
          </a:pPr>
          <a:r>
            <a:rPr lang="vi-VN" sz="3600" b="1" kern="1200" dirty="0">
              <a:solidFill>
                <a:srgbClr val="EEECE1">
                  <a:lumMod val="50000"/>
                </a:srgbClr>
              </a:solidFill>
              <a:latin typeface="Bitter" panose="020B0604020202020204" charset="0"/>
              <a:ea typeface="+mn-ea"/>
              <a:cs typeface="+mn-cs"/>
            </a:rPr>
            <a:t>Hỗ trợ đa dạng ngôn ngữ lập trình thông dụng</a:t>
          </a:r>
          <a:endParaRPr lang="en-US" sz="3600" b="1" kern="1200" dirty="0">
            <a:solidFill>
              <a:srgbClr val="EEECE1">
                <a:lumMod val="50000"/>
              </a:srgbClr>
            </a:solidFill>
            <a:latin typeface="Bitter" panose="020B0604020202020204" charset="0"/>
            <a:ea typeface="+mn-ea"/>
            <a:cs typeface="+mn-cs"/>
          </a:endParaRPr>
        </a:p>
      </dsp:txBody>
      <dsp:txXfrm>
        <a:off x="601158" y="3366854"/>
        <a:ext cx="10945253" cy="90568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nSpc>
                <a:spcPts val="4064"/>
              </a:lnSpc>
            </a:pPr>
            <a:r>
              <a:rPr lang="en-US" sz="1200" spc="128" dirty="0" err="1">
                <a:solidFill>
                  <a:srgbClr val="546873"/>
                </a:solidFill>
                <a:latin typeface="Calibri (MS)"/>
              </a:rPr>
              <a:t>Hiện</a:t>
            </a:r>
            <a:r>
              <a:rPr lang="en-US" sz="1200" spc="128" dirty="0">
                <a:solidFill>
                  <a:srgbClr val="546873"/>
                </a:solidFill>
                <a:latin typeface="Calibri (MS)"/>
              </a:rPr>
              <a:t> </a:t>
            </a:r>
            <a:r>
              <a:rPr lang="en-US" sz="1200" spc="128" dirty="0" err="1">
                <a:solidFill>
                  <a:srgbClr val="546873"/>
                </a:solidFill>
                <a:latin typeface="Calibri (MS)"/>
              </a:rPr>
              <a:t>nay,có</a:t>
            </a:r>
            <a:r>
              <a:rPr lang="en-US" sz="1200" spc="128" dirty="0">
                <a:solidFill>
                  <a:srgbClr val="546873"/>
                </a:solidFill>
                <a:latin typeface="Calibri (MS)"/>
              </a:rPr>
              <a:t> </a:t>
            </a:r>
            <a:r>
              <a:rPr lang="en-US" sz="1200" spc="128" dirty="0" err="1">
                <a:solidFill>
                  <a:srgbClr val="546873"/>
                </a:solidFill>
                <a:latin typeface="Calibri (MS)"/>
              </a:rPr>
              <a:t>thể</a:t>
            </a:r>
            <a:r>
              <a:rPr lang="en-US" sz="1200" spc="128" dirty="0">
                <a:solidFill>
                  <a:srgbClr val="546873"/>
                </a:solidFill>
                <a:latin typeface="Calibri (MS)"/>
              </a:rPr>
              <a:t> </a:t>
            </a:r>
            <a:r>
              <a:rPr lang="en-US" sz="1200" spc="128" dirty="0" err="1">
                <a:solidFill>
                  <a:srgbClr val="546873"/>
                </a:solidFill>
                <a:latin typeface="Calibri (MS)"/>
              </a:rPr>
              <a:t>dễ</a:t>
            </a:r>
            <a:r>
              <a:rPr lang="en-US" sz="1200" spc="128" dirty="0">
                <a:solidFill>
                  <a:srgbClr val="546873"/>
                </a:solidFill>
                <a:latin typeface="Calibri (MS)"/>
              </a:rPr>
              <a:t> </a:t>
            </a:r>
            <a:r>
              <a:rPr lang="en-US" sz="1200" spc="128" dirty="0" err="1">
                <a:solidFill>
                  <a:srgbClr val="546873"/>
                </a:solidFill>
                <a:latin typeface="Calibri (MS)"/>
              </a:rPr>
              <a:t>dàng</a:t>
            </a:r>
            <a:r>
              <a:rPr lang="en-US" sz="1200" spc="128" dirty="0">
                <a:solidFill>
                  <a:srgbClr val="546873"/>
                </a:solidFill>
                <a:latin typeface="Calibri (MS)"/>
              </a:rPr>
              <a:t> </a:t>
            </a:r>
            <a:r>
              <a:rPr lang="en-US" sz="1200" spc="128" dirty="0" err="1">
                <a:solidFill>
                  <a:srgbClr val="546873"/>
                </a:solidFill>
                <a:latin typeface="Calibri (MS)"/>
              </a:rPr>
              <a:t>nhận</a:t>
            </a:r>
            <a:r>
              <a:rPr lang="en-US" sz="1200" spc="128" dirty="0">
                <a:solidFill>
                  <a:srgbClr val="546873"/>
                </a:solidFill>
                <a:latin typeface="Calibri (MS)"/>
              </a:rPr>
              <a:t> </a:t>
            </a:r>
            <a:r>
              <a:rPr lang="en-US" sz="1200" spc="128" dirty="0" err="1">
                <a:solidFill>
                  <a:srgbClr val="546873"/>
                </a:solidFill>
                <a:latin typeface="Calibri (MS)"/>
              </a:rPr>
              <a:t>thấy</a:t>
            </a:r>
            <a:r>
              <a:rPr lang="en-US" sz="1200" spc="128" dirty="0">
                <a:solidFill>
                  <a:srgbClr val="546873"/>
                </a:solidFill>
                <a:latin typeface="Calibri (MS)"/>
              </a:rPr>
              <a:t> </a:t>
            </a:r>
            <a:r>
              <a:rPr lang="en-US" sz="1200" spc="128" dirty="0" err="1">
                <a:solidFill>
                  <a:srgbClr val="546873"/>
                </a:solidFill>
                <a:latin typeface="Calibri (MS)"/>
              </a:rPr>
              <a:t>rằng</a:t>
            </a:r>
            <a:r>
              <a:rPr lang="en-US" sz="1200" spc="128" dirty="0">
                <a:solidFill>
                  <a:srgbClr val="546873"/>
                </a:solidFill>
                <a:latin typeface="Calibri (MS)"/>
              </a:rPr>
              <a:t> big data </a:t>
            </a:r>
            <a:r>
              <a:rPr lang="en-US" sz="1200" spc="128" dirty="0" err="1">
                <a:solidFill>
                  <a:srgbClr val="546873"/>
                </a:solidFill>
                <a:latin typeface="Calibri (MS)"/>
              </a:rPr>
              <a:t>đang</a:t>
            </a:r>
            <a:r>
              <a:rPr lang="en-US" sz="1200" spc="128" dirty="0">
                <a:solidFill>
                  <a:srgbClr val="546873"/>
                </a:solidFill>
                <a:latin typeface="Calibri (MS)"/>
              </a:rPr>
              <a:t> </a:t>
            </a:r>
            <a:r>
              <a:rPr lang="en-US" sz="1200" spc="128" dirty="0" err="1">
                <a:solidFill>
                  <a:srgbClr val="546873"/>
                </a:solidFill>
                <a:latin typeface="Calibri (MS)"/>
              </a:rPr>
              <a:t>ngày</a:t>
            </a:r>
            <a:r>
              <a:rPr lang="en-US" sz="1200" spc="128" dirty="0">
                <a:solidFill>
                  <a:srgbClr val="546873"/>
                </a:solidFill>
                <a:latin typeface="Calibri (MS)"/>
              </a:rPr>
              <a:t> </a:t>
            </a:r>
            <a:r>
              <a:rPr lang="en-US" sz="1200" spc="128" dirty="0" err="1">
                <a:solidFill>
                  <a:srgbClr val="546873"/>
                </a:solidFill>
                <a:latin typeface="Calibri (MS)"/>
              </a:rPr>
              <a:t>càng</a:t>
            </a:r>
            <a:r>
              <a:rPr lang="en-US" sz="1200" spc="128" dirty="0">
                <a:solidFill>
                  <a:srgbClr val="546873"/>
                </a:solidFill>
                <a:latin typeface="Calibri (MS)"/>
              </a:rPr>
              <a:t> </a:t>
            </a:r>
            <a:r>
              <a:rPr lang="en-US" sz="1200" spc="128" dirty="0" err="1">
                <a:solidFill>
                  <a:srgbClr val="546873"/>
                </a:solidFill>
                <a:latin typeface="Calibri (MS)"/>
              </a:rPr>
              <a:t>trở</a:t>
            </a:r>
            <a:r>
              <a:rPr lang="en-US" sz="1200" spc="128" dirty="0">
                <a:solidFill>
                  <a:srgbClr val="546873"/>
                </a:solidFill>
                <a:latin typeface="Calibri (MS)"/>
              </a:rPr>
              <a:t> </a:t>
            </a:r>
            <a:r>
              <a:rPr lang="en-US" sz="1200" spc="128" dirty="0" err="1">
                <a:solidFill>
                  <a:srgbClr val="546873"/>
                </a:solidFill>
                <a:latin typeface="Calibri (MS)"/>
              </a:rPr>
              <a:t>nên</a:t>
            </a:r>
            <a:r>
              <a:rPr lang="en-US" sz="1200" spc="128" dirty="0">
                <a:solidFill>
                  <a:srgbClr val="546873"/>
                </a:solidFill>
                <a:latin typeface="Calibri (MS)"/>
              </a:rPr>
              <a:t> </a:t>
            </a:r>
            <a:r>
              <a:rPr lang="en-US" sz="1200" spc="128" dirty="0" err="1">
                <a:solidFill>
                  <a:srgbClr val="546873"/>
                </a:solidFill>
                <a:latin typeface="Calibri (MS)"/>
              </a:rPr>
              <a:t>quan</a:t>
            </a:r>
            <a:r>
              <a:rPr lang="en-US" sz="1200" spc="128" dirty="0">
                <a:solidFill>
                  <a:srgbClr val="546873"/>
                </a:solidFill>
                <a:latin typeface="Calibri (MS)"/>
              </a:rPr>
              <a:t> </a:t>
            </a:r>
            <a:r>
              <a:rPr lang="en-US" sz="1200" spc="128" dirty="0" err="1">
                <a:solidFill>
                  <a:srgbClr val="546873"/>
                </a:solidFill>
                <a:latin typeface="Calibri (MS)"/>
              </a:rPr>
              <a:t>trọng</a:t>
            </a:r>
            <a:r>
              <a:rPr lang="en-US" sz="1200" spc="128" dirty="0">
                <a:solidFill>
                  <a:srgbClr val="546873"/>
                </a:solidFill>
                <a:latin typeface="Calibri (MS)"/>
              </a:rPr>
              <a:t> </a:t>
            </a:r>
            <a:r>
              <a:rPr lang="en-US" sz="1200" spc="128" dirty="0" err="1">
                <a:solidFill>
                  <a:srgbClr val="546873"/>
                </a:solidFill>
                <a:latin typeface="Calibri (MS)"/>
              </a:rPr>
              <a:t>và</a:t>
            </a:r>
            <a:r>
              <a:rPr lang="en-US" sz="1200" spc="128" dirty="0">
                <a:solidFill>
                  <a:srgbClr val="546873"/>
                </a:solidFill>
                <a:latin typeface="Calibri (MS)"/>
              </a:rPr>
              <a:t> </a:t>
            </a:r>
            <a:r>
              <a:rPr lang="en-US" sz="1200" spc="128" dirty="0" err="1">
                <a:solidFill>
                  <a:srgbClr val="546873"/>
                </a:solidFill>
                <a:latin typeface="Calibri (MS)"/>
              </a:rPr>
              <a:t>phổ</a:t>
            </a:r>
            <a:r>
              <a:rPr lang="en-US" sz="1200" spc="128" dirty="0">
                <a:solidFill>
                  <a:srgbClr val="546873"/>
                </a:solidFill>
                <a:latin typeface="Calibri (MS)"/>
              </a:rPr>
              <a:t> </a:t>
            </a:r>
            <a:r>
              <a:rPr lang="en-US" sz="1200" spc="128" dirty="0" err="1">
                <a:solidFill>
                  <a:srgbClr val="546873"/>
                </a:solidFill>
                <a:latin typeface="Calibri (MS)"/>
              </a:rPr>
              <a:t>biến</a:t>
            </a:r>
            <a:r>
              <a:rPr lang="en-US" sz="1200" spc="128" dirty="0">
                <a:solidFill>
                  <a:srgbClr val="546873"/>
                </a:solidFill>
                <a:latin typeface="Calibri (MS)"/>
              </a:rPr>
              <a:t> </a:t>
            </a:r>
            <a:r>
              <a:rPr lang="en-US" sz="1200" spc="128" dirty="0" err="1">
                <a:solidFill>
                  <a:srgbClr val="546873"/>
                </a:solidFill>
                <a:latin typeface="Calibri (MS)"/>
              </a:rPr>
              <a:t>hơn</a:t>
            </a:r>
            <a:r>
              <a:rPr lang="en-US" sz="1200" spc="128" dirty="0">
                <a:solidFill>
                  <a:srgbClr val="546873"/>
                </a:solidFill>
                <a:latin typeface="Calibri (MS)"/>
              </a:rPr>
              <a:t> </a:t>
            </a:r>
            <a:r>
              <a:rPr lang="en-US" sz="1200" spc="128" dirty="0" err="1">
                <a:solidFill>
                  <a:srgbClr val="546873"/>
                </a:solidFill>
                <a:latin typeface="Calibri (MS)"/>
              </a:rPr>
              <a:t>trong</a:t>
            </a:r>
            <a:r>
              <a:rPr lang="en-US" sz="1200" spc="128" dirty="0">
                <a:solidFill>
                  <a:srgbClr val="546873"/>
                </a:solidFill>
                <a:latin typeface="Calibri (MS)"/>
              </a:rPr>
              <a:t> </a:t>
            </a:r>
            <a:r>
              <a:rPr lang="en-US" sz="1200" spc="128" dirty="0" err="1">
                <a:solidFill>
                  <a:srgbClr val="546873"/>
                </a:solidFill>
                <a:latin typeface="Calibri (MS)"/>
              </a:rPr>
              <a:t>cuộc</a:t>
            </a:r>
            <a:r>
              <a:rPr lang="en-US" sz="1200" spc="128" dirty="0">
                <a:solidFill>
                  <a:srgbClr val="546873"/>
                </a:solidFill>
                <a:latin typeface="Calibri (MS)"/>
              </a:rPr>
              <a:t> </a:t>
            </a:r>
            <a:r>
              <a:rPr lang="en-US" sz="1200" spc="128" dirty="0" err="1">
                <a:solidFill>
                  <a:srgbClr val="546873"/>
                </a:solidFill>
                <a:latin typeface="Calibri (MS)"/>
              </a:rPr>
              <a:t>sống</a:t>
            </a:r>
            <a:r>
              <a:rPr lang="en-US" sz="1200" spc="128" dirty="0">
                <a:solidFill>
                  <a:srgbClr val="546873"/>
                </a:solidFill>
                <a:latin typeface="Calibri (MS)"/>
              </a:rPr>
              <a:t> </a:t>
            </a:r>
            <a:r>
              <a:rPr lang="en-US" sz="1200" spc="128" dirty="0" err="1">
                <a:solidFill>
                  <a:srgbClr val="546873"/>
                </a:solidFill>
                <a:latin typeface="Calibri (MS)"/>
              </a:rPr>
              <a:t>và</a:t>
            </a:r>
            <a:r>
              <a:rPr lang="en-US" sz="1200" spc="128" dirty="0">
                <a:solidFill>
                  <a:srgbClr val="546873"/>
                </a:solidFill>
                <a:latin typeface="Calibri (MS)"/>
              </a:rPr>
              <a:t> </a:t>
            </a:r>
            <a:r>
              <a:rPr lang="en-US" sz="1200" spc="128" dirty="0" err="1">
                <a:solidFill>
                  <a:srgbClr val="546873"/>
                </a:solidFill>
                <a:latin typeface="Calibri (MS)"/>
              </a:rPr>
              <a:t>kinh</a:t>
            </a:r>
            <a:r>
              <a:rPr lang="en-US" sz="1200" spc="128" dirty="0">
                <a:solidFill>
                  <a:srgbClr val="546873"/>
                </a:solidFill>
                <a:latin typeface="Calibri (MS)"/>
              </a:rPr>
              <a:t> </a:t>
            </a:r>
            <a:r>
              <a:rPr lang="en-US" sz="1200" spc="128" dirty="0" err="1">
                <a:solidFill>
                  <a:srgbClr val="546873"/>
                </a:solidFill>
                <a:latin typeface="Calibri (MS)"/>
              </a:rPr>
              <a:t>doanh</a:t>
            </a:r>
            <a:r>
              <a:rPr lang="en-US" sz="1200" spc="128" dirty="0">
                <a:solidFill>
                  <a:srgbClr val="546873"/>
                </a:solidFill>
                <a:latin typeface="Calibri (MS)"/>
              </a:rPr>
              <a:t>. </a:t>
            </a:r>
            <a:r>
              <a:rPr lang="en-US" sz="1200" spc="128" dirty="0" err="1">
                <a:solidFill>
                  <a:srgbClr val="546873"/>
                </a:solidFill>
                <a:latin typeface="Calibri (MS)"/>
              </a:rPr>
              <a:t>Các</a:t>
            </a:r>
            <a:r>
              <a:rPr lang="en-US" sz="1200" spc="128" dirty="0">
                <a:solidFill>
                  <a:srgbClr val="546873"/>
                </a:solidFill>
                <a:latin typeface="Calibri (MS)"/>
              </a:rPr>
              <a:t> </a:t>
            </a:r>
            <a:r>
              <a:rPr lang="en-US" sz="1200" spc="128" dirty="0" err="1">
                <a:solidFill>
                  <a:srgbClr val="546873"/>
                </a:solidFill>
                <a:latin typeface="Calibri (MS)"/>
              </a:rPr>
              <a:t>công</a:t>
            </a:r>
            <a:r>
              <a:rPr lang="en-US" sz="1200" spc="128" dirty="0">
                <a:solidFill>
                  <a:srgbClr val="546873"/>
                </a:solidFill>
                <a:latin typeface="Calibri (MS)"/>
              </a:rPr>
              <a:t> </a:t>
            </a:r>
            <a:r>
              <a:rPr lang="en-US" sz="1200" spc="128" dirty="0" err="1">
                <a:solidFill>
                  <a:srgbClr val="546873"/>
                </a:solidFill>
                <a:latin typeface="Calibri (MS)"/>
              </a:rPr>
              <a:t>nghệ</a:t>
            </a:r>
            <a:r>
              <a:rPr lang="en-US" sz="1200" spc="128" dirty="0">
                <a:solidFill>
                  <a:srgbClr val="546873"/>
                </a:solidFill>
                <a:latin typeface="Calibri (MS)"/>
              </a:rPr>
              <a:t> </a:t>
            </a:r>
            <a:r>
              <a:rPr lang="en-US" sz="1200" spc="128" dirty="0" err="1">
                <a:solidFill>
                  <a:srgbClr val="546873"/>
                </a:solidFill>
                <a:latin typeface="Calibri (MS)"/>
              </a:rPr>
              <a:t>liên</a:t>
            </a:r>
            <a:r>
              <a:rPr lang="en-US" sz="1200" spc="128" dirty="0">
                <a:solidFill>
                  <a:srgbClr val="546873"/>
                </a:solidFill>
                <a:latin typeface="Calibri (MS)"/>
              </a:rPr>
              <a:t> </a:t>
            </a:r>
            <a:r>
              <a:rPr lang="en-US" sz="1200" spc="128" dirty="0" err="1">
                <a:solidFill>
                  <a:srgbClr val="546873"/>
                </a:solidFill>
                <a:latin typeface="Calibri (MS)"/>
              </a:rPr>
              <a:t>quan</a:t>
            </a:r>
            <a:r>
              <a:rPr lang="en-US" sz="1200" spc="128" dirty="0">
                <a:solidFill>
                  <a:srgbClr val="546873"/>
                </a:solidFill>
                <a:latin typeface="Calibri (MS)"/>
              </a:rPr>
              <a:t> </a:t>
            </a:r>
            <a:r>
              <a:rPr lang="en-US" sz="1200" spc="128" dirty="0" err="1">
                <a:solidFill>
                  <a:srgbClr val="546873"/>
                </a:solidFill>
                <a:latin typeface="Calibri (MS)"/>
              </a:rPr>
              <a:t>đến</a:t>
            </a:r>
            <a:r>
              <a:rPr lang="en-US" sz="1200" spc="128" dirty="0">
                <a:solidFill>
                  <a:srgbClr val="546873"/>
                </a:solidFill>
                <a:latin typeface="Calibri (MS)"/>
              </a:rPr>
              <a:t> big data </a:t>
            </a:r>
            <a:r>
              <a:rPr lang="en-US" sz="1200" spc="128" dirty="0" err="1">
                <a:solidFill>
                  <a:srgbClr val="546873"/>
                </a:solidFill>
                <a:latin typeface="Calibri (MS)"/>
              </a:rPr>
              <a:t>cũng</a:t>
            </a:r>
            <a:r>
              <a:rPr lang="en-US" sz="1200" spc="128" dirty="0">
                <a:solidFill>
                  <a:srgbClr val="546873"/>
                </a:solidFill>
                <a:latin typeface="Calibri (MS)"/>
              </a:rPr>
              <a:t> </a:t>
            </a:r>
            <a:r>
              <a:rPr lang="en-US" sz="1200" spc="128" dirty="0" err="1">
                <a:solidFill>
                  <a:srgbClr val="546873"/>
                </a:solidFill>
                <a:latin typeface="Calibri (MS)"/>
              </a:rPr>
              <a:t>đang</a:t>
            </a:r>
            <a:r>
              <a:rPr lang="en-US" sz="1200" spc="128" dirty="0">
                <a:solidFill>
                  <a:srgbClr val="546873"/>
                </a:solidFill>
                <a:latin typeface="Calibri (MS)"/>
              </a:rPr>
              <a:t> </a:t>
            </a:r>
            <a:r>
              <a:rPr lang="en-US" sz="1200" spc="128" dirty="0" err="1">
                <a:solidFill>
                  <a:srgbClr val="546873"/>
                </a:solidFill>
                <a:latin typeface="Calibri (MS)"/>
              </a:rPr>
              <a:t>được</a:t>
            </a:r>
            <a:r>
              <a:rPr lang="en-US" sz="1200" spc="128" dirty="0">
                <a:solidFill>
                  <a:srgbClr val="546873"/>
                </a:solidFill>
                <a:latin typeface="Calibri (MS)"/>
              </a:rPr>
              <a:t> </a:t>
            </a:r>
            <a:r>
              <a:rPr lang="en-US" sz="1200" spc="128" dirty="0" err="1">
                <a:solidFill>
                  <a:srgbClr val="546873"/>
                </a:solidFill>
                <a:latin typeface="Calibri (MS)"/>
              </a:rPr>
              <a:t>phát</a:t>
            </a:r>
            <a:r>
              <a:rPr lang="en-US" sz="1200" spc="128" dirty="0">
                <a:solidFill>
                  <a:srgbClr val="546873"/>
                </a:solidFill>
                <a:latin typeface="Calibri (MS)"/>
              </a:rPr>
              <a:t> </a:t>
            </a:r>
            <a:r>
              <a:rPr lang="en-US" sz="1200" spc="128" dirty="0" err="1">
                <a:solidFill>
                  <a:srgbClr val="546873"/>
                </a:solidFill>
                <a:latin typeface="Calibri (MS)"/>
              </a:rPr>
              <a:t>triển</a:t>
            </a:r>
            <a:r>
              <a:rPr lang="en-US" sz="1200" spc="128" dirty="0">
                <a:solidFill>
                  <a:srgbClr val="546873"/>
                </a:solidFill>
                <a:latin typeface="Calibri (MS)"/>
              </a:rPr>
              <a:t> </a:t>
            </a:r>
            <a:r>
              <a:rPr lang="en-US" sz="1200" spc="128" dirty="0" err="1">
                <a:solidFill>
                  <a:srgbClr val="546873"/>
                </a:solidFill>
                <a:latin typeface="Calibri (MS)"/>
              </a:rPr>
              <a:t>và</a:t>
            </a:r>
            <a:r>
              <a:rPr lang="en-US" sz="1200" spc="128" dirty="0">
                <a:solidFill>
                  <a:srgbClr val="546873"/>
                </a:solidFill>
                <a:latin typeface="Calibri (MS)"/>
              </a:rPr>
              <a:t> </a:t>
            </a:r>
            <a:r>
              <a:rPr lang="en-US" sz="1200" spc="128" dirty="0" err="1">
                <a:solidFill>
                  <a:srgbClr val="546873"/>
                </a:solidFill>
                <a:latin typeface="Calibri (MS)"/>
              </a:rPr>
              <a:t>cải</a:t>
            </a:r>
            <a:r>
              <a:rPr lang="en-US" sz="1200" spc="128" dirty="0">
                <a:solidFill>
                  <a:srgbClr val="546873"/>
                </a:solidFill>
                <a:latin typeface="Calibri (MS)"/>
              </a:rPr>
              <a:t> </a:t>
            </a:r>
            <a:r>
              <a:rPr lang="en-US" sz="1200" spc="128" dirty="0" err="1">
                <a:solidFill>
                  <a:srgbClr val="546873"/>
                </a:solidFill>
                <a:latin typeface="Calibri (MS)"/>
              </a:rPr>
              <a:t>tiến</a:t>
            </a:r>
            <a:r>
              <a:rPr lang="en-US" sz="1200" spc="128" dirty="0">
                <a:solidFill>
                  <a:srgbClr val="546873"/>
                </a:solidFill>
                <a:latin typeface="Calibri (MS)"/>
              </a:rPr>
              <a:t> </a:t>
            </a:r>
            <a:r>
              <a:rPr lang="en-US" sz="1200" spc="128" dirty="0" err="1">
                <a:solidFill>
                  <a:srgbClr val="546873"/>
                </a:solidFill>
                <a:latin typeface="Calibri (MS)"/>
              </a:rPr>
              <a:t>liên</a:t>
            </a:r>
            <a:r>
              <a:rPr lang="en-US" sz="1200" spc="128" dirty="0">
                <a:solidFill>
                  <a:srgbClr val="546873"/>
                </a:solidFill>
                <a:latin typeface="Calibri (MS)"/>
              </a:rPr>
              <a:t> </a:t>
            </a:r>
            <a:r>
              <a:rPr lang="en-US" sz="1200" spc="128" dirty="0" err="1">
                <a:solidFill>
                  <a:srgbClr val="546873"/>
                </a:solidFill>
                <a:latin typeface="Calibri (MS)"/>
              </a:rPr>
              <a:t>tục</a:t>
            </a:r>
            <a:r>
              <a:rPr lang="en-US" sz="1200" spc="128" dirty="0">
                <a:solidFill>
                  <a:srgbClr val="546873"/>
                </a:solidFill>
                <a:latin typeface="Calibri (MS)"/>
              </a:rPr>
              <a:t>, </a:t>
            </a:r>
            <a:r>
              <a:rPr lang="en-US" sz="1200" spc="128" dirty="0" err="1">
                <a:solidFill>
                  <a:srgbClr val="546873"/>
                </a:solidFill>
                <a:latin typeface="Calibri (MS)"/>
              </a:rPr>
              <a:t>đáp</a:t>
            </a:r>
            <a:r>
              <a:rPr lang="en-US" sz="1200" spc="128" dirty="0">
                <a:solidFill>
                  <a:srgbClr val="546873"/>
                </a:solidFill>
                <a:latin typeface="Calibri (MS)"/>
              </a:rPr>
              <a:t> </a:t>
            </a:r>
            <a:r>
              <a:rPr lang="en-US" sz="1200" spc="128" dirty="0" err="1">
                <a:solidFill>
                  <a:srgbClr val="546873"/>
                </a:solidFill>
                <a:latin typeface="Calibri (MS)"/>
              </a:rPr>
              <a:t>ứng</a:t>
            </a:r>
            <a:r>
              <a:rPr lang="en-US" sz="1200" spc="128" dirty="0">
                <a:solidFill>
                  <a:srgbClr val="546873"/>
                </a:solidFill>
                <a:latin typeface="Calibri (MS)"/>
              </a:rPr>
              <a:t> </a:t>
            </a:r>
            <a:r>
              <a:rPr lang="en-US" sz="1200" spc="128" dirty="0" err="1">
                <a:solidFill>
                  <a:srgbClr val="546873"/>
                </a:solidFill>
                <a:latin typeface="Calibri (MS)"/>
              </a:rPr>
              <a:t>nhu</a:t>
            </a:r>
            <a:r>
              <a:rPr lang="en-US" sz="1200" spc="128" dirty="0">
                <a:solidFill>
                  <a:srgbClr val="546873"/>
                </a:solidFill>
                <a:latin typeface="Calibri (MS)"/>
              </a:rPr>
              <a:t> </a:t>
            </a:r>
            <a:r>
              <a:rPr lang="en-US" sz="1200" spc="128" dirty="0" err="1">
                <a:solidFill>
                  <a:srgbClr val="546873"/>
                </a:solidFill>
                <a:latin typeface="Calibri (MS)"/>
              </a:rPr>
              <a:t>cầu</a:t>
            </a:r>
            <a:r>
              <a:rPr lang="en-US" sz="1200" spc="128" dirty="0">
                <a:solidFill>
                  <a:srgbClr val="546873"/>
                </a:solidFill>
                <a:latin typeface="Calibri (MS)"/>
              </a:rPr>
              <a:t> </a:t>
            </a:r>
            <a:r>
              <a:rPr lang="en-US" sz="1200" spc="128" dirty="0" err="1">
                <a:solidFill>
                  <a:srgbClr val="546873"/>
                </a:solidFill>
                <a:latin typeface="Calibri (MS)"/>
              </a:rPr>
              <a:t>của</a:t>
            </a:r>
            <a:r>
              <a:rPr lang="en-US" sz="1200" spc="128" dirty="0">
                <a:solidFill>
                  <a:srgbClr val="546873"/>
                </a:solidFill>
                <a:latin typeface="Calibri (MS)"/>
              </a:rPr>
              <a:t> </a:t>
            </a:r>
            <a:r>
              <a:rPr lang="en-US" sz="1200" spc="128" dirty="0" err="1">
                <a:solidFill>
                  <a:srgbClr val="546873"/>
                </a:solidFill>
                <a:latin typeface="Calibri (MS)"/>
              </a:rPr>
              <a:t>người</a:t>
            </a:r>
            <a:r>
              <a:rPr lang="en-US" sz="1200" spc="128" dirty="0">
                <a:solidFill>
                  <a:srgbClr val="546873"/>
                </a:solidFill>
                <a:latin typeface="Calibri (MS)"/>
              </a:rPr>
              <a:t> </a:t>
            </a:r>
            <a:r>
              <a:rPr lang="en-US" sz="1200" spc="128" dirty="0" err="1">
                <a:solidFill>
                  <a:srgbClr val="546873"/>
                </a:solidFill>
                <a:latin typeface="Calibri (MS)"/>
              </a:rPr>
              <a:t>dùng</a:t>
            </a:r>
            <a:r>
              <a:rPr lang="en-US" sz="1200" spc="128" dirty="0">
                <a:solidFill>
                  <a:srgbClr val="546873"/>
                </a:solidFill>
                <a:latin typeface="Calibri (MS)"/>
              </a:rPr>
              <a:t>.</a:t>
            </a:r>
          </a:p>
          <a:p>
            <a:pPr marL="0" lvl="0" indent="0" algn="l">
              <a:lnSpc>
                <a:spcPts val="4064"/>
              </a:lnSpc>
            </a:pPr>
            <a:r>
              <a:rPr lang="en-US" sz="1200" spc="128" dirty="0">
                <a:solidFill>
                  <a:srgbClr val="546873"/>
                </a:solidFill>
                <a:latin typeface="Calibri (MS)"/>
              </a:rPr>
              <a:t>Apache spark </a:t>
            </a:r>
            <a:r>
              <a:rPr lang="en-US" sz="1200" spc="128" dirty="0" err="1">
                <a:solidFill>
                  <a:srgbClr val="546873"/>
                </a:solidFill>
                <a:latin typeface="Calibri (MS)"/>
              </a:rPr>
              <a:t>ra</a:t>
            </a:r>
            <a:r>
              <a:rPr lang="en-US" sz="1200" spc="128" dirty="0">
                <a:solidFill>
                  <a:srgbClr val="546873"/>
                </a:solidFill>
                <a:latin typeface="Calibri (MS)"/>
              </a:rPr>
              <a:t> </a:t>
            </a:r>
            <a:r>
              <a:rPr lang="en-US" sz="1200" spc="128" dirty="0" err="1">
                <a:solidFill>
                  <a:srgbClr val="546873"/>
                </a:solidFill>
                <a:latin typeface="Calibri (MS)"/>
              </a:rPr>
              <a:t>đời</a:t>
            </a:r>
            <a:r>
              <a:rPr lang="en-US" sz="1200" spc="128" dirty="0">
                <a:solidFill>
                  <a:srgbClr val="546873"/>
                </a:solidFill>
                <a:latin typeface="Calibri (MS)"/>
              </a:rPr>
              <a:t> </a:t>
            </a:r>
            <a:r>
              <a:rPr lang="en-US" sz="1200" spc="128" dirty="0" err="1">
                <a:solidFill>
                  <a:srgbClr val="546873"/>
                </a:solidFill>
                <a:latin typeface="Calibri (MS)"/>
              </a:rPr>
              <a:t>giúp</a:t>
            </a:r>
            <a:r>
              <a:rPr lang="en-US" sz="1200" spc="128" dirty="0">
                <a:solidFill>
                  <a:srgbClr val="546873"/>
                </a:solidFill>
                <a:latin typeface="Calibri (MS)"/>
              </a:rPr>
              <a:t> </a:t>
            </a:r>
            <a:r>
              <a:rPr lang="en-US" sz="1200" spc="128" dirty="0" err="1">
                <a:solidFill>
                  <a:srgbClr val="546873"/>
                </a:solidFill>
                <a:latin typeface="Calibri (MS)"/>
              </a:rPr>
              <a:t>việc</a:t>
            </a:r>
            <a:r>
              <a:rPr lang="en-US" sz="1200" spc="128" dirty="0">
                <a:solidFill>
                  <a:srgbClr val="546873"/>
                </a:solidFill>
                <a:latin typeface="Calibri (MS)"/>
              </a:rPr>
              <a:t> </a:t>
            </a:r>
            <a:r>
              <a:rPr lang="en-US" sz="1200" spc="128" dirty="0" err="1">
                <a:solidFill>
                  <a:srgbClr val="546873"/>
                </a:solidFill>
                <a:latin typeface="Calibri (MS)"/>
              </a:rPr>
              <a:t>sử</a:t>
            </a:r>
            <a:r>
              <a:rPr lang="en-US" sz="1200" spc="128" dirty="0">
                <a:solidFill>
                  <a:srgbClr val="546873"/>
                </a:solidFill>
                <a:latin typeface="Calibri (MS)"/>
              </a:rPr>
              <a:t> </a:t>
            </a:r>
            <a:r>
              <a:rPr lang="en-US" sz="1200" spc="128" dirty="0" err="1">
                <a:solidFill>
                  <a:srgbClr val="546873"/>
                </a:solidFill>
                <a:latin typeface="Calibri (MS)"/>
              </a:rPr>
              <a:t>lý</a:t>
            </a:r>
            <a:r>
              <a:rPr lang="en-US" sz="1200" spc="128" dirty="0">
                <a:solidFill>
                  <a:srgbClr val="546873"/>
                </a:solidFill>
                <a:latin typeface="Calibri (MS)"/>
              </a:rPr>
              <a:t> </a:t>
            </a:r>
            <a:r>
              <a:rPr lang="en-US" sz="1200" spc="128" dirty="0" err="1">
                <a:solidFill>
                  <a:srgbClr val="546873"/>
                </a:solidFill>
                <a:latin typeface="Calibri (MS)"/>
              </a:rPr>
              <a:t>dữ</a:t>
            </a:r>
            <a:r>
              <a:rPr lang="en-US" sz="1200" spc="128" dirty="0">
                <a:solidFill>
                  <a:srgbClr val="546873"/>
                </a:solidFill>
                <a:latin typeface="Calibri (MS)"/>
              </a:rPr>
              <a:t> </a:t>
            </a:r>
            <a:r>
              <a:rPr lang="en-US" sz="1200" spc="128" dirty="0" err="1">
                <a:solidFill>
                  <a:srgbClr val="546873"/>
                </a:solidFill>
                <a:latin typeface="Calibri (MS)"/>
              </a:rPr>
              <a:t>liệu</a:t>
            </a:r>
            <a:r>
              <a:rPr lang="en-US" sz="1200" spc="128" dirty="0">
                <a:solidFill>
                  <a:srgbClr val="546873"/>
                </a:solidFill>
                <a:latin typeface="Calibri (MS)"/>
              </a:rPr>
              <a:t> </a:t>
            </a:r>
            <a:r>
              <a:rPr lang="en-US" sz="1200" spc="128" dirty="0" err="1">
                <a:solidFill>
                  <a:srgbClr val="546873"/>
                </a:solidFill>
                <a:latin typeface="Calibri (MS)"/>
              </a:rPr>
              <a:t>nhanh</a:t>
            </a:r>
            <a:r>
              <a:rPr lang="en-US" sz="1200" spc="128" dirty="0">
                <a:solidFill>
                  <a:srgbClr val="546873"/>
                </a:solidFill>
                <a:latin typeface="Calibri (MS)"/>
              </a:rPr>
              <a:t> </a:t>
            </a:r>
            <a:r>
              <a:rPr lang="en-US" sz="1200" spc="128" dirty="0" err="1">
                <a:solidFill>
                  <a:srgbClr val="546873"/>
                </a:solidFill>
                <a:latin typeface="Calibri (MS)"/>
              </a:rPr>
              <a:t>hơn</a:t>
            </a:r>
            <a:r>
              <a:rPr lang="en-US" sz="1200" spc="128" dirty="0">
                <a:solidFill>
                  <a:srgbClr val="546873"/>
                </a:solidFill>
                <a:latin typeface="Calibri (MS)"/>
              </a:rPr>
              <a:t> </a:t>
            </a:r>
            <a:r>
              <a:rPr lang="en-US" sz="1200" spc="128" dirty="0" err="1">
                <a:solidFill>
                  <a:srgbClr val="546873"/>
                </a:solidFill>
                <a:latin typeface="Calibri (MS)"/>
              </a:rPr>
              <a:t>và</a:t>
            </a:r>
            <a:r>
              <a:rPr lang="en-US" sz="1200" spc="128" dirty="0">
                <a:solidFill>
                  <a:srgbClr val="546873"/>
                </a:solidFill>
                <a:latin typeface="Calibri (MS)"/>
              </a:rPr>
              <a:t> </a:t>
            </a:r>
            <a:r>
              <a:rPr lang="en-US" sz="1200" spc="128" dirty="0" err="1">
                <a:solidFill>
                  <a:srgbClr val="546873"/>
                </a:solidFill>
                <a:latin typeface="Calibri (MS)"/>
              </a:rPr>
              <a:t>góp</a:t>
            </a:r>
            <a:r>
              <a:rPr lang="en-US" sz="1200" spc="128" dirty="0">
                <a:solidFill>
                  <a:srgbClr val="546873"/>
                </a:solidFill>
                <a:latin typeface="Calibri (MS)"/>
              </a:rPr>
              <a:t> </a:t>
            </a:r>
            <a:r>
              <a:rPr lang="en-US" sz="1200" spc="128" dirty="0" err="1">
                <a:solidFill>
                  <a:srgbClr val="546873"/>
                </a:solidFill>
                <a:latin typeface="Calibri (MS)"/>
              </a:rPr>
              <a:t>phần</a:t>
            </a:r>
            <a:r>
              <a:rPr lang="en-US" sz="1200" spc="128" dirty="0">
                <a:solidFill>
                  <a:srgbClr val="546873"/>
                </a:solidFill>
                <a:latin typeface="Calibri (MS)"/>
              </a:rPr>
              <a:t> </a:t>
            </a:r>
            <a:r>
              <a:rPr lang="en-US" sz="1200" spc="128" dirty="0" err="1">
                <a:solidFill>
                  <a:srgbClr val="546873"/>
                </a:solidFill>
                <a:latin typeface="Calibri (MS)"/>
              </a:rPr>
              <a:t>không</a:t>
            </a:r>
            <a:r>
              <a:rPr lang="en-US" sz="1200" spc="128" dirty="0">
                <a:solidFill>
                  <a:srgbClr val="546873"/>
                </a:solidFill>
                <a:latin typeface="Calibri (MS)"/>
              </a:rPr>
              <a:t> </a:t>
            </a:r>
            <a:r>
              <a:rPr lang="en-US" sz="1200" spc="128" dirty="0" err="1">
                <a:solidFill>
                  <a:srgbClr val="546873"/>
                </a:solidFill>
                <a:latin typeface="Calibri (MS)"/>
              </a:rPr>
              <a:t>thể</a:t>
            </a:r>
            <a:r>
              <a:rPr lang="en-US" sz="1200" spc="128" dirty="0">
                <a:solidFill>
                  <a:srgbClr val="546873"/>
                </a:solidFill>
                <a:latin typeface="Calibri (MS)"/>
              </a:rPr>
              <a:t> </a:t>
            </a:r>
            <a:r>
              <a:rPr lang="en-US" sz="1200" spc="128" dirty="0" err="1">
                <a:solidFill>
                  <a:srgbClr val="546873"/>
                </a:solidFill>
                <a:latin typeface="Calibri (MS)"/>
              </a:rPr>
              <a:t>thiếu</a:t>
            </a:r>
            <a:r>
              <a:rPr lang="en-US" sz="1200" spc="128" dirty="0">
                <a:solidFill>
                  <a:srgbClr val="546873"/>
                </a:solidFill>
                <a:latin typeface="Calibri (MS)"/>
              </a:rPr>
              <a:t> </a:t>
            </a:r>
            <a:r>
              <a:rPr lang="en-US" sz="1200" spc="128" dirty="0" err="1">
                <a:solidFill>
                  <a:srgbClr val="546873"/>
                </a:solidFill>
                <a:latin typeface="Calibri (MS)"/>
              </a:rPr>
              <a:t>trong</a:t>
            </a:r>
            <a:r>
              <a:rPr lang="en-US" sz="1200" spc="128" dirty="0">
                <a:solidFill>
                  <a:srgbClr val="546873"/>
                </a:solidFill>
                <a:latin typeface="Calibri (MS)"/>
              </a:rPr>
              <a:t> </a:t>
            </a:r>
            <a:r>
              <a:rPr lang="en-US" sz="1200" spc="128" dirty="0" err="1">
                <a:solidFill>
                  <a:srgbClr val="546873"/>
                </a:solidFill>
                <a:latin typeface="Calibri (MS)"/>
              </a:rPr>
              <a:t>lĩnh</a:t>
            </a:r>
            <a:r>
              <a:rPr lang="en-US" sz="1200" spc="128" dirty="0">
                <a:solidFill>
                  <a:srgbClr val="546873"/>
                </a:solidFill>
                <a:latin typeface="Calibri (MS)"/>
              </a:rPr>
              <a:t> </a:t>
            </a:r>
            <a:r>
              <a:rPr lang="en-US" sz="1200" spc="128" dirty="0" err="1">
                <a:solidFill>
                  <a:srgbClr val="546873"/>
                </a:solidFill>
                <a:latin typeface="Calibri (MS)"/>
              </a:rPr>
              <a:t>vực</a:t>
            </a:r>
            <a:r>
              <a:rPr lang="en-US" sz="1200" spc="128" dirty="0">
                <a:solidFill>
                  <a:srgbClr val="546873"/>
                </a:solidFill>
                <a:latin typeface="Calibri (MS)"/>
              </a:rPr>
              <a:t> bigdata</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49" dirty="0" err="1">
                <a:solidFill>
                  <a:srgbClr val="EDEAE5"/>
                </a:solidFill>
                <a:latin typeface="Calibri (MS)"/>
              </a:rPr>
              <a:t>Thuật</a:t>
            </a:r>
            <a:r>
              <a:rPr lang="en-US" sz="1200" spc="149" dirty="0">
                <a:solidFill>
                  <a:srgbClr val="EDEAE5"/>
                </a:solidFill>
                <a:latin typeface="Calibri (MS)"/>
              </a:rPr>
              <a:t> </a:t>
            </a:r>
            <a:r>
              <a:rPr lang="en-US" sz="1200" spc="149" dirty="0" err="1">
                <a:solidFill>
                  <a:srgbClr val="EDEAE5"/>
                </a:solidFill>
                <a:latin typeface="Calibri (MS)"/>
              </a:rPr>
              <a:t>ngữ</a:t>
            </a:r>
            <a:r>
              <a:rPr lang="en-US" sz="1200" spc="149" dirty="0">
                <a:solidFill>
                  <a:srgbClr val="EDEAE5"/>
                </a:solidFill>
                <a:latin typeface="Calibri (MS)"/>
              </a:rPr>
              <a:t> "big data" </a:t>
            </a:r>
            <a:r>
              <a:rPr lang="en-US" sz="1200" spc="149" dirty="0" err="1">
                <a:solidFill>
                  <a:srgbClr val="EDEAE5"/>
                </a:solidFill>
                <a:latin typeface="Calibri (MS)"/>
              </a:rPr>
              <a:t>được</a:t>
            </a:r>
            <a:r>
              <a:rPr lang="en-US" sz="1200" spc="149" dirty="0">
                <a:solidFill>
                  <a:srgbClr val="EDEAE5"/>
                </a:solidFill>
                <a:latin typeface="Calibri (MS)"/>
              </a:rPr>
              <a:t> </a:t>
            </a:r>
            <a:r>
              <a:rPr lang="en-US" sz="1200" spc="149" dirty="0" err="1">
                <a:solidFill>
                  <a:srgbClr val="EDEAE5"/>
                </a:solidFill>
                <a:latin typeface="Calibri (MS)"/>
              </a:rPr>
              <a:t>sử</a:t>
            </a:r>
            <a:r>
              <a:rPr lang="en-US" sz="1200" spc="149" dirty="0">
                <a:solidFill>
                  <a:srgbClr val="EDEAE5"/>
                </a:solidFill>
                <a:latin typeface="Calibri (MS)"/>
              </a:rPr>
              <a:t> </a:t>
            </a:r>
            <a:r>
              <a:rPr lang="en-US" sz="1200" spc="149" dirty="0" err="1">
                <a:solidFill>
                  <a:srgbClr val="EDEAE5"/>
                </a:solidFill>
                <a:latin typeface="Calibri (MS)"/>
              </a:rPr>
              <a:t>dụng</a:t>
            </a:r>
            <a:r>
              <a:rPr lang="en-US" sz="1200" spc="149" dirty="0">
                <a:solidFill>
                  <a:srgbClr val="EDEAE5"/>
                </a:solidFill>
                <a:latin typeface="Calibri (MS)"/>
              </a:rPr>
              <a:t> </a:t>
            </a:r>
            <a:r>
              <a:rPr lang="en-US" sz="1200" spc="149" dirty="0" err="1">
                <a:solidFill>
                  <a:srgbClr val="EDEAE5"/>
                </a:solidFill>
                <a:latin typeface="Calibri (MS)"/>
              </a:rPr>
              <a:t>lần</a:t>
            </a:r>
            <a:r>
              <a:rPr lang="en-US" sz="1200" spc="149" dirty="0">
                <a:solidFill>
                  <a:srgbClr val="EDEAE5"/>
                </a:solidFill>
                <a:latin typeface="Calibri (MS)"/>
              </a:rPr>
              <a:t> </a:t>
            </a:r>
            <a:r>
              <a:rPr lang="en-US" sz="1200" spc="149" dirty="0" err="1">
                <a:solidFill>
                  <a:srgbClr val="EDEAE5"/>
                </a:solidFill>
                <a:latin typeface="Calibri (MS)"/>
              </a:rPr>
              <a:t>đầu</a:t>
            </a:r>
            <a:r>
              <a:rPr lang="en-US" sz="1200" spc="149" dirty="0">
                <a:solidFill>
                  <a:srgbClr val="EDEAE5"/>
                </a:solidFill>
                <a:latin typeface="Calibri (MS)"/>
              </a:rPr>
              <a:t> </a:t>
            </a:r>
            <a:r>
              <a:rPr lang="en-US" sz="1200" spc="149" dirty="0" err="1">
                <a:solidFill>
                  <a:srgbClr val="EDEAE5"/>
                </a:solidFill>
                <a:latin typeface="Calibri (MS)"/>
              </a:rPr>
              <a:t>tiên</a:t>
            </a:r>
            <a:r>
              <a:rPr lang="en-US" sz="1200" spc="149" dirty="0">
                <a:solidFill>
                  <a:srgbClr val="EDEAE5"/>
                </a:solidFill>
                <a:latin typeface="Calibri (MS)"/>
              </a:rPr>
              <a:t> </a:t>
            </a:r>
            <a:r>
              <a:rPr lang="en-US" sz="1200" spc="149" dirty="0" err="1">
                <a:solidFill>
                  <a:srgbClr val="EDEAE5"/>
                </a:solidFill>
                <a:latin typeface="Calibri (MS)"/>
              </a:rPr>
              <a:t>khi</a:t>
            </a:r>
            <a:r>
              <a:rPr lang="en-US" sz="1200" spc="149" dirty="0">
                <a:solidFill>
                  <a:srgbClr val="EDEAE5"/>
                </a:solidFill>
                <a:latin typeface="Calibri (MS)"/>
              </a:rPr>
              <a:t> </a:t>
            </a:r>
            <a:r>
              <a:rPr lang="en-US" sz="1200" spc="149" dirty="0" err="1">
                <a:solidFill>
                  <a:srgbClr val="EDEAE5"/>
                </a:solidFill>
                <a:latin typeface="Calibri (MS)"/>
              </a:rPr>
              <a:t>các</a:t>
            </a:r>
            <a:r>
              <a:rPr lang="en-US" sz="1200" spc="149" dirty="0">
                <a:solidFill>
                  <a:srgbClr val="EDEAE5"/>
                </a:solidFill>
                <a:latin typeface="Calibri (MS)"/>
              </a:rPr>
              <a:t> </a:t>
            </a:r>
            <a:r>
              <a:rPr lang="en-US" sz="1200" spc="149" dirty="0" err="1">
                <a:solidFill>
                  <a:srgbClr val="EDEAE5"/>
                </a:solidFill>
                <a:latin typeface="Calibri (MS)"/>
              </a:rPr>
              <a:t>công</a:t>
            </a:r>
            <a:r>
              <a:rPr lang="en-US" sz="1200" spc="149" dirty="0">
                <a:solidFill>
                  <a:srgbClr val="EDEAE5"/>
                </a:solidFill>
                <a:latin typeface="Calibri (MS)"/>
              </a:rPr>
              <a:t> ty </a:t>
            </a:r>
            <a:r>
              <a:rPr lang="en-US" sz="1200" spc="149" dirty="0" err="1">
                <a:solidFill>
                  <a:srgbClr val="EDEAE5"/>
                </a:solidFill>
                <a:latin typeface="Calibri (MS)"/>
              </a:rPr>
              <a:t>bắt</a:t>
            </a:r>
            <a:r>
              <a:rPr lang="en-US" sz="1200" spc="149" dirty="0">
                <a:solidFill>
                  <a:srgbClr val="EDEAE5"/>
                </a:solidFill>
                <a:latin typeface="Calibri (MS)"/>
              </a:rPr>
              <a:t> </a:t>
            </a:r>
            <a:r>
              <a:rPr lang="en-US" sz="1200" spc="149" dirty="0" err="1">
                <a:solidFill>
                  <a:srgbClr val="EDEAE5"/>
                </a:solidFill>
                <a:latin typeface="Calibri (MS)"/>
              </a:rPr>
              <a:t>đầu</a:t>
            </a:r>
            <a:r>
              <a:rPr lang="en-US" sz="1200" spc="149" dirty="0">
                <a:solidFill>
                  <a:srgbClr val="EDEAE5"/>
                </a:solidFill>
                <a:latin typeface="Calibri (MS)"/>
              </a:rPr>
              <a:t> </a:t>
            </a:r>
            <a:r>
              <a:rPr lang="en-US" sz="1200" spc="149" dirty="0" err="1">
                <a:solidFill>
                  <a:srgbClr val="EDEAE5"/>
                </a:solidFill>
                <a:latin typeface="Calibri (MS)"/>
              </a:rPr>
              <a:t>chú</a:t>
            </a:r>
            <a:r>
              <a:rPr lang="en-US" sz="1200" spc="149" dirty="0">
                <a:solidFill>
                  <a:srgbClr val="EDEAE5"/>
                </a:solidFill>
                <a:latin typeface="Calibri (MS)"/>
              </a:rPr>
              <a:t> ý </a:t>
            </a:r>
            <a:r>
              <a:rPr lang="en-US" sz="1200" spc="149" dirty="0" err="1">
                <a:solidFill>
                  <a:srgbClr val="EDEAE5"/>
                </a:solidFill>
                <a:latin typeface="Calibri (MS)"/>
              </a:rPr>
              <a:t>đến</a:t>
            </a:r>
            <a:r>
              <a:rPr lang="en-US" sz="1200" spc="149" dirty="0">
                <a:solidFill>
                  <a:srgbClr val="EDEAE5"/>
                </a:solidFill>
                <a:latin typeface="Calibri (MS)"/>
              </a:rPr>
              <a:t> </a:t>
            </a:r>
            <a:r>
              <a:rPr lang="en-US" sz="1200" spc="149" dirty="0" err="1">
                <a:solidFill>
                  <a:srgbClr val="EDEAE5"/>
                </a:solidFill>
                <a:latin typeface="Calibri (MS)"/>
              </a:rPr>
              <a:t>khối</a:t>
            </a:r>
            <a:r>
              <a:rPr lang="en-US" sz="1200" spc="149" dirty="0">
                <a:solidFill>
                  <a:srgbClr val="EDEAE5"/>
                </a:solidFill>
                <a:latin typeface="Calibri (MS)"/>
              </a:rPr>
              <a:t> </a:t>
            </a:r>
            <a:r>
              <a:rPr lang="en-US" sz="1200" spc="149" dirty="0" err="1">
                <a:solidFill>
                  <a:srgbClr val="EDEAE5"/>
                </a:solidFill>
                <a:latin typeface="Calibri (MS)"/>
              </a:rPr>
              <a:t>lượng</a:t>
            </a:r>
            <a:r>
              <a:rPr lang="en-US" sz="1200" spc="149" dirty="0">
                <a:solidFill>
                  <a:srgbClr val="EDEAE5"/>
                </a:solidFill>
                <a:latin typeface="Calibri (MS)"/>
              </a:rPr>
              <a:t> </a:t>
            </a:r>
            <a:r>
              <a:rPr lang="en-US" sz="1200" spc="149" dirty="0" err="1">
                <a:solidFill>
                  <a:srgbClr val="EDEAE5"/>
                </a:solidFill>
                <a:latin typeface="Calibri (MS)"/>
              </a:rPr>
              <a:t>lớn</a:t>
            </a:r>
            <a:r>
              <a:rPr lang="en-US" sz="1200" spc="149" dirty="0">
                <a:solidFill>
                  <a:srgbClr val="EDEAE5"/>
                </a:solidFill>
                <a:latin typeface="Calibri (MS)"/>
              </a:rPr>
              <a:t> </a:t>
            </a:r>
            <a:r>
              <a:rPr lang="en-US" sz="1200" spc="149" dirty="0" err="1">
                <a:solidFill>
                  <a:srgbClr val="EDEAE5"/>
                </a:solidFill>
                <a:latin typeface="Calibri (MS)"/>
              </a:rPr>
              <a:t>dữ</a:t>
            </a:r>
            <a:r>
              <a:rPr lang="en-US" sz="1200" spc="149" dirty="0">
                <a:solidFill>
                  <a:srgbClr val="EDEAE5"/>
                </a:solidFill>
                <a:latin typeface="Calibri (MS)"/>
              </a:rPr>
              <a:t> </a:t>
            </a:r>
            <a:r>
              <a:rPr lang="en-US" sz="1200" spc="149" dirty="0" err="1">
                <a:solidFill>
                  <a:srgbClr val="EDEAE5"/>
                </a:solidFill>
                <a:latin typeface="Calibri (MS)"/>
              </a:rPr>
              <a:t>liệu</a:t>
            </a:r>
            <a:r>
              <a:rPr lang="en-US" sz="1200" spc="149" dirty="0">
                <a:solidFill>
                  <a:srgbClr val="EDEAE5"/>
                </a:solidFill>
                <a:latin typeface="Calibri (MS)"/>
              </a:rPr>
              <a:t> </a:t>
            </a:r>
            <a:r>
              <a:rPr lang="en-US" sz="1200" spc="149" dirty="0" err="1">
                <a:solidFill>
                  <a:srgbClr val="EDEAE5"/>
                </a:solidFill>
                <a:latin typeface="Calibri (MS)"/>
              </a:rPr>
              <a:t>của</a:t>
            </a:r>
            <a:r>
              <a:rPr lang="en-US" sz="1200" spc="149" dirty="0">
                <a:solidFill>
                  <a:srgbClr val="EDEAE5"/>
                </a:solidFill>
                <a:latin typeface="Calibri (MS)"/>
              </a:rPr>
              <a:t> </a:t>
            </a:r>
            <a:r>
              <a:rPr lang="en-US" sz="1200" spc="149" dirty="0" err="1">
                <a:solidFill>
                  <a:srgbClr val="EDEAE5"/>
                </a:solidFill>
                <a:latin typeface="Calibri (MS)"/>
              </a:rPr>
              <a:t>mình</a:t>
            </a:r>
            <a:r>
              <a:rPr lang="en-US" sz="1200" spc="149" dirty="0">
                <a:solidFill>
                  <a:srgbClr val="EDEAE5"/>
                </a:solidFill>
                <a:latin typeface="Calibri (MS)"/>
              </a:rPr>
              <a: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49" dirty="0">
                <a:solidFill>
                  <a:srgbClr val="EDEAE5"/>
                </a:solidFill>
                <a:latin typeface="Calibri (MS)"/>
              </a:rPr>
              <a:t>Big data </a:t>
            </a:r>
            <a:r>
              <a:rPr lang="en-US" sz="1200" spc="149" dirty="0" err="1">
                <a:solidFill>
                  <a:srgbClr val="EDEAE5"/>
                </a:solidFill>
                <a:latin typeface="Calibri (MS)"/>
              </a:rPr>
              <a:t>trở</a:t>
            </a:r>
            <a:r>
              <a:rPr lang="en-US" sz="1200" spc="149" dirty="0">
                <a:solidFill>
                  <a:srgbClr val="EDEAE5"/>
                </a:solidFill>
                <a:latin typeface="Calibri (MS)"/>
              </a:rPr>
              <a:t> </a:t>
            </a:r>
            <a:r>
              <a:rPr lang="en-US" sz="1200" spc="149" dirty="0" err="1">
                <a:solidFill>
                  <a:srgbClr val="EDEAE5"/>
                </a:solidFill>
                <a:latin typeface="Calibri (MS)"/>
              </a:rPr>
              <a:t>thành</a:t>
            </a:r>
            <a:r>
              <a:rPr lang="en-US" sz="1200" spc="149" dirty="0">
                <a:solidFill>
                  <a:srgbClr val="EDEAE5"/>
                </a:solidFill>
                <a:latin typeface="Calibri (MS)"/>
              </a:rPr>
              <a:t> </a:t>
            </a:r>
            <a:r>
              <a:rPr lang="en-US" sz="1200" spc="149" dirty="0" err="1">
                <a:solidFill>
                  <a:srgbClr val="EDEAE5"/>
                </a:solidFill>
                <a:latin typeface="Calibri (MS)"/>
              </a:rPr>
              <a:t>một</a:t>
            </a:r>
            <a:r>
              <a:rPr lang="en-US" sz="1200" spc="149" dirty="0">
                <a:solidFill>
                  <a:srgbClr val="EDEAE5"/>
                </a:solidFill>
                <a:latin typeface="Calibri (MS)"/>
              </a:rPr>
              <a:t> </a:t>
            </a:r>
            <a:r>
              <a:rPr lang="en-US" sz="1200" spc="149" dirty="0" err="1">
                <a:solidFill>
                  <a:srgbClr val="EDEAE5"/>
                </a:solidFill>
                <a:latin typeface="Calibri (MS)"/>
              </a:rPr>
              <a:t>trong</a:t>
            </a:r>
            <a:r>
              <a:rPr lang="en-US" sz="1200" spc="149" dirty="0">
                <a:solidFill>
                  <a:srgbClr val="EDEAE5"/>
                </a:solidFill>
                <a:latin typeface="Calibri (MS)"/>
              </a:rPr>
              <a:t> </a:t>
            </a:r>
            <a:r>
              <a:rPr lang="en-US" sz="1200" spc="149" dirty="0" err="1">
                <a:solidFill>
                  <a:srgbClr val="EDEAE5"/>
                </a:solidFill>
                <a:latin typeface="Calibri (MS)"/>
              </a:rPr>
              <a:t>những</a:t>
            </a:r>
            <a:r>
              <a:rPr lang="en-US" sz="1200" spc="149" dirty="0">
                <a:solidFill>
                  <a:srgbClr val="EDEAE5"/>
                </a:solidFill>
                <a:latin typeface="Calibri (MS)"/>
              </a:rPr>
              <a:t> </a:t>
            </a:r>
            <a:r>
              <a:rPr lang="en-US" sz="1200" spc="149" dirty="0" err="1">
                <a:solidFill>
                  <a:srgbClr val="EDEAE5"/>
                </a:solidFill>
                <a:latin typeface="Calibri (MS)"/>
              </a:rPr>
              <a:t>yếu</a:t>
            </a:r>
            <a:r>
              <a:rPr lang="en-US" sz="1200" spc="149" dirty="0">
                <a:solidFill>
                  <a:srgbClr val="EDEAE5"/>
                </a:solidFill>
                <a:latin typeface="Calibri (MS)"/>
              </a:rPr>
              <a:t> </a:t>
            </a:r>
            <a:r>
              <a:rPr lang="en-US" sz="1200" spc="149" dirty="0" err="1">
                <a:solidFill>
                  <a:srgbClr val="EDEAE5"/>
                </a:solidFill>
                <a:latin typeface="Calibri (MS)"/>
              </a:rPr>
              <a:t>tố</a:t>
            </a:r>
            <a:r>
              <a:rPr lang="en-US" sz="1200" spc="149" dirty="0">
                <a:solidFill>
                  <a:srgbClr val="EDEAE5"/>
                </a:solidFill>
                <a:latin typeface="Calibri (MS)"/>
              </a:rPr>
              <a:t> </a:t>
            </a:r>
            <a:r>
              <a:rPr lang="en-US" sz="1200" spc="149" dirty="0" err="1">
                <a:solidFill>
                  <a:srgbClr val="EDEAE5"/>
                </a:solidFill>
                <a:latin typeface="Calibri (MS)"/>
              </a:rPr>
              <a:t>quan</a:t>
            </a:r>
            <a:r>
              <a:rPr lang="en-US" sz="1200" spc="149" dirty="0">
                <a:solidFill>
                  <a:srgbClr val="EDEAE5"/>
                </a:solidFill>
                <a:latin typeface="Calibri (MS)"/>
              </a:rPr>
              <a:t> </a:t>
            </a:r>
            <a:r>
              <a:rPr lang="en-US" sz="1200" spc="149" dirty="0" err="1">
                <a:solidFill>
                  <a:srgbClr val="EDEAE5"/>
                </a:solidFill>
                <a:latin typeface="Calibri (MS)"/>
              </a:rPr>
              <a:t>trọng</a:t>
            </a:r>
            <a:r>
              <a:rPr lang="en-US" sz="1200" spc="149" dirty="0">
                <a:solidFill>
                  <a:srgbClr val="EDEAE5"/>
                </a:solidFill>
                <a:latin typeface="Calibri (MS)"/>
              </a:rPr>
              <a:t> </a:t>
            </a:r>
            <a:r>
              <a:rPr lang="en-US" sz="1200" spc="149" dirty="0" err="1">
                <a:solidFill>
                  <a:srgbClr val="EDEAE5"/>
                </a:solidFill>
                <a:latin typeface="Calibri (MS)"/>
              </a:rPr>
              <a:t>nhất</a:t>
            </a:r>
            <a:r>
              <a:rPr lang="en-US" sz="1200" spc="149" dirty="0">
                <a:solidFill>
                  <a:srgbClr val="EDEAE5"/>
                </a:solidFill>
                <a:latin typeface="Calibri (MS)"/>
              </a:rPr>
              <a:t> </a:t>
            </a:r>
            <a:r>
              <a:rPr lang="en-US" sz="1200" spc="149" dirty="0" err="1">
                <a:solidFill>
                  <a:srgbClr val="EDEAE5"/>
                </a:solidFill>
                <a:latin typeface="Calibri (MS)"/>
              </a:rPr>
              <a:t>của</a:t>
            </a:r>
            <a:r>
              <a:rPr lang="en-US" sz="1200" spc="149" dirty="0">
                <a:solidFill>
                  <a:srgbClr val="EDEAE5"/>
                </a:solidFill>
                <a:latin typeface="Calibri (MS)"/>
              </a:rPr>
              <a:t> </a:t>
            </a:r>
            <a:r>
              <a:rPr lang="en-US" sz="1200" spc="149" dirty="0" err="1">
                <a:solidFill>
                  <a:srgbClr val="EDEAE5"/>
                </a:solidFill>
                <a:latin typeface="Calibri (MS)"/>
              </a:rPr>
              <a:t>kinh</a:t>
            </a:r>
            <a:r>
              <a:rPr lang="en-US" sz="1200" spc="149" dirty="0">
                <a:solidFill>
                  <a:srgbClr val="EDEAE5"/>
                </a:solidFill>
                <a:latin typeface="Calibri (MS)"/>
              </a:rPr>
              <a:t> </a:t>
            </a:r>
            <a:r>
              <a:rPr lang="en-US" sz="1200" spc="149" dirty="0" err="1">
                <a:solidFill>
                  <a:srgbClr val="EDEAE5"/>
                </a:solidFill>
                <a:latin typeface="Calibri (MS)"/>
              </a:rPr>
              <a:t>doanh</a:t>
            </a:r>
            <a:r>
              <a:rPr lang="en-US" sz="1200" spc="149" dirty="0">
                <a:solidFill>
                  <a:srgbClr val="EDEAE5"/>
                </a:solidFill>
                <a:latin typeface="Calibri (MS)"/>
              </a:rPr>
              <a:t> </a:t>
            </a:r>
            <a:r>
              <a:rPr lang="en-US" sz="1200" spc="149" dirty="0" err="1">
                <a:solidFill>
                  <a:srgbClr val="EDEAE5"/>
                </a:solidFill>
                <a:latin typeface="Calibri (MS)"/>
              </a:rPr>
              <a:t>và</a:t>
            </a:r>
            <a:r>
              <a:rPr lang="en-US" sz="1200" spc="149" dirty="0">
                <a:solidFill>
                  <a:srgbClr val="EDEAE5"/>
                </a:solidFill>
                <a:latin typeface="Calibri (MS)"/>
              </a:rPr>
              <a:t> </a:t>
            </a:r>
            <a:r>
              <a:rPr lang="en-US" sz="1200" spc="149" dirty="0" err="1">
                <a:solidFill>
                  <a:srgbClr val="EDEAE5"/>
                </a:solidFill>
                <a:latin typeface="Calibri (MS)"/>
              </a:rPr>
              <a:t>công</a:t>
            </a:r>
            <a:r>
              <a:rPr lang="en-US" sz="1200" spc="149" dirty="0">
                <a:solidFill>
                  <a:srgbClr val="EDEAE5"/>
                </a:solidFill>
                <a:latin typeface="Calibri (MS)"/>
              </a:rPr>
              <a:t> </a:t>
            </a:r>
            <a:r>
              <a:rPr lang="en-US" sz="1200" spc="149" dirty="0" err="1">
                <a:solidFill>
                  <a:srgbClr val="EDEAE5"/>
                </a:solidFill>
                <a:latin typeface="Calibri (MS)"/>
              </a:rPr>
              <a:t>nghệ</a:t>
            </a:r>
            <a:r>
              <a:rPr lang="en-US" sz="1200" spc="149" dirty="0">
                <a:solidFill>
                  <a:srgbClr val="EDEAE5"/>
                </a:solidFill>
                <a:latin typeface="Calibri (MS)"/>
              </a:rPr>
              <a:t>. </a:t>
            </a:r>
            <a:r>
              <a:rPr lang="en-US" sz="1200" spc="149" dirty="0" err="1">
                <a:solidFill>
                  <a:srgbClr val="EDEAE5"/>
                </a:solidFill>
                <a:latin typeface="Calibri (MS)"/>
              </a:rPr>
              <a:t>Các</a:t>
            </a:r>
            <a:r>
              <a:rPr lang="en-US" sz="1200" spc="149" dirty="0">
                <a:solidFill>
                  <a:srgbClr val="EDEAE5"/>
                </a:solidFill>
                <a:latin typeface="Calibri (MS)"/>
              </a:rPr>
              <a:t> </a:t>
            </a:r>
            <a:r>
              <a:rPr lang="en-US" sz="1200" spc="149" dirty="0" err="1">
                <a:solidFill>
                  <a:srgbClr val="EDEAE5"/>
                </a:solidFill>
                <a:latin typeface="Calibri (MS)"/>
              </a:rPr>
              <a:t>công</a:t>
            </a:r>
            <a:r>
              <a:rPr lang="en-US" sz="1200" spc="149" dirty="0">
                <a:solidFill>
                  <a:srgbClr val="EDEAE5"/>
                </a:solidFill>
                <a:latin typeface="Calibri (MS)"/>
              </a:rPr>
              <a:t> ty </a:t>
            </a:r>
            <a:r>
              <a:rPr lang="en-US" sz="1200" spc="149" dirty="0" err="1">
                <a:solidFill>
                  <a:srgbClr val="EDEAE5"/>
                </a:solidFill>
                <a:latin typeface="Calibri (MS)"/>
              </a:rPr>
              <a:t>cần</a:t>
            </a:r>
            <a:r>
              <a:rPr lang="en-US" sz="1200" spc="149" dirty="0">
                <a:solidFill>
                  <a:srgbClr val="EDEAE5"/>
                </a:solidFill>
                <a:latin typeface="Calibri (MS)"/>
              </a:rPr>
              <a:t> </a:t>
            </a:r>
            <a:r>
              <a:rPr lang="en-US" sz="1200" spc="149" dirty="0" err="1">
                <a:solidFill>
                  <a:srgbClr val="EDEAE5"/>
                </a:solidFill>
                <a:latin typeface="Calibri (MS)"/>
              </a:rPr>
              <a:t>phải</a:t>
            </a:r>
            <a:r>
              <a:rPr lang="en-US" sz="1200" spc="149" dirty="0">
                <a:solidFill>
                  <a:srgbClr val="EDEAE5"/>
                </a:solidFill>
                <a:latin typeface="Calibri (MS)"/>
              </a:rPr>
              <a:t> </a:t>
            </a:r>
            <a:r>
              <a:rPr lang="en-US" sz="1200" spc="149" dirty="0" err="1">
                <a:solidFill>
                  <a:srgbClr val="EDEAE5"/>
                </a:solidFill>
                <a:latin typeface="Calibri (MS)"/>
              </a:rPr>
              <a:t>sử</a:t>
            </a:r>
            <a:r>
              <a:rPr lang="en-US" sz="1200" spc="149" dirty="0">
                <a:solidFill>
                  <a:srgbClr val="EDEAE5"/>
                </a:solidFill>
                <a:latin typeface="Calibri (MS)"/>
              </a:rPr>
              <a:t> </a:t>
            </a:r>
            <a:r>
              <a:rPr lang="en-US" sz="1200" spc="149" dirty="0" err="1">
                <a:solidFill>
                  <a:srgbClr val="EDEAE5"/>
                </a:solidFill>
                <a:latin typeface="Calibri (MS)"/>
              </a:rPr>
              <a:t>dụng</a:t>
            </a:r>
            <a:r>
              <a:rPr lang="en-US" sz="1200" spc="149" dirty="0">
                <a:solidFill>
                  <a:srgbClr val="EDEAE5"/>
                </a:solidFill>
                <a:latin typeface="Calibri (MS)"/>
              </a:rPr>
              <a:t> </a:t>
            </a:r>
            <a:r>
              <a:rPr lang="en-US" sz="1200" spc="149" dirty="0" err="1">
                <a:solidFill>
                  <a:srgbClr val="EDEAE5"/>
                </a:solidFill>
                <a:latin typeface="Calibri (MS)"/>
              </a:rPr>
              <a:t>công</a:t>
            </a:r>
            <a:r>
              <a:rPr lang="en-US" sz="1200" spc="149" dirty="0">
                <a:solidFill>
                  <a:srgbClr val="EDEAE5"/>
                </a:solidFill>
                <a:latin typeface="Calibri (MS)"/>
              </a:rPr>
              <a:t> </a:t>
            </a:r>
            <a:r>
              <a:rPr lang="en-US" sz="1200" spc="149" dirty="0" err="1">
                <a:solidFill>
                  <a:srgbClr val="EDEAE5"/>
                </a:solidFill>
                <a:latin typeface="Calibri (MS)"/>
              </a:rPr>
              <a:t>nghệ</a:t>
            </a:r>
            <a:r>
              <a:rPr lang="en-US" sz="1200" spc="149" dirty="0">
                <a:solidFill>
                  <a:srgbClr val="EDEAE5"/>
                </a:solidFill>
                <a:latin typeface="Calibri (MS)"/>
              </a:rPr>
              <a:t> big data </a:t>
            </a:r>
            <a:r>
              <a:rPr lang="en-US" sz="1200" spc="149" dirty="0" err="1">
                <a:solidFill>
                  <a:srgbClr val="EDEAE5"/>
                </a:solidFill>
                <a:latin typeface="Calibri (MS)"/>
              </a:rPr>
              <a:t>để</a:t>
            </a:r>
            <a:r>
              <a:rPr lang="en-US" sz="1200" spc="149" dirty="0">
                <a:solidFill>
                  <a:srgbClr val="EDEAE5"/>
                </a:solidFill>
                <a:latin typeface="Calibri (MS)"/>
              </a:rPr>
              <a:t> </a:t>
            </a:r>
            <a:r>
              <a:rPr lang="en-US" sz="1200" spc="149" dirty="0" err="1">
                <a:solidFill>
                  <a:srgbClr val="EDEAE5"/>
                </a:solidFill>
                <a:latin typeface="Calibri (MS)"/>
              </a:rPr>
              <a:t>tối</a:t>
            </a:r>
            <a:r>
              <a:rPr lang="en-US" sz="1200" spc="149" dirty="0">
                <a:solidFill>
                  <a:srgbClr val="EDEAE5"/>
                </a:solidFill>
                <a:latin typeface="Calibri (MS)"/>
              </a:rPr>
              <a:t> </a:t>
            </a:r>
            <a:r>
              <a:rPr lang="en-US" sz="1200" spc="149" dirty="0" err="1">
                <a:solidFill>
                  <a:srgbClr val="EDEAE5"/>
                </a:solidFill>
                <a:latin typeface="Calibri (MS)"/>
              </a:rPr>
              <a:t>ưu</a:t>
            </a:r>
            <a:r>
              <a:rPr lang="en-US" sz="1200" spc="149" dirty="0">
                <a:solidFill>
                  <a:srgbClr val="EDEAE5"/>
                </a:solidFill>
                <a:latin typeface="Calibri (MS)"/>
              </a:rPr>
              <a:t> </a:t>
            </a:r>
            <a:r>
              <a:rPr lang="en-US" sz="1200" spc="149" dirty="0" err="1">
                <a:solidFill>
                  <a:srgbClr val="EDEAE5"/>
                </a:solidFill>
                <a:latin typeface="Calibri (MS)"/>
              </a:rPr>
              <a:t>hóa</a:t>
            </a:r>
            <a:r>
              <a:rPr lang="en-US" sz="1200" spc="149" dirty="0">
                <a:solidFill>
                  <a:srgbClr val="EDEAE5"/>
                </a:solidFill>
                <a:latin typeface="Calibri (MS)"/>
              </a:rPr>
              <a:t> </a:t>
            </a:r>
            <a:r>
              <a:rPr lang="en-US" sz="1200" spc="149" dirty="0" err="1">
                <a:solidFill>
                  <a:srgbClr val="EDEAE5"/>
                </a:solidFill>
                <a:latin typeface="Calibri (MS)"/>
              </a:rPr>
              <a:t>chất</a:t>
            </a:r>
            <a:r>
              <a:rPr lang="en-US" sz="1200" spc="149" dirty="0">
                <a:solidFill>
                  <a:srgbClr val="EDEAE5"/>
                </a:solidFill>
                <a:latin typeface="Calibri (MS)"/>
              </a:rPr>
              <a:t> </a:t>
            </a:r>
            <a:r>
              <a:rPr lang="en-US" sz="1200" spc="149" dirty="0" err="1">
                <a:solidFill>
                  <a:srgbClr val="EDEAE5"/>
                </a:solidFill>
                <a:latin typeface="Calibri (MS)"/>
              </a:rPr>
              <a:t>lượng</a:t>
            </a:r>
            <a:r>
              <a:rPr lang="en-US" sz="1200" spc="149" dirty="0">
                <a:solidFill>
                  <a:srgbClr val="EDEAE5"/>
                </a:solidFill>
                <a:latin typeface="Calibri (MS)"/>
              </a:rPr>
              <a:t> </a:t>
            </a:r>
            <a:r>
              <a:rPr lang="en-US" sz="1200" spc="149" dirty="0" err="1">
                <a:solidFill>
                  <a:srgbClr val="EDEAE5"/>
                </a:solidFill>
                <a:latin typeface="Calibri (MS)"/>
              </a:rPr>
              <a:t>sản</a:t>
            </a:r>
            <a:r>
              <a:rPr lang="en-US" sz="1200" spc="149" dirty="0">
                <a:solidFill>
                  <a:srgbClr val="EDEAE5"/>
                </a:solidFill>
                <a:latin typeface="Calibri (MS)"/>
              </a:rPr>
              <a:t> </a:t>
            </a:r>
            <a:r>
              <a:rPr lang="en-US" sz="1200" spc="149" dirty="0" err="1">
                <a:solidFill>
                  <a:srgbClr val="EDEAE5"/>
                </a:solidFill>
                <a:latin typeface="Calibri (MS)"/>
              </a:rPr>
              <a:t>phẩm</a:t>
            </a:r>
            <a:r>
              <a:rPr lang="en-US" sz="1200" spc="149" dirty="0">
                <a:solidFill>
                  <a:srgbClr val="EDEAE5"/>
                </a:solidFill>
                <a:latin typeface="Calibri (MS)"/>
              </a:rPr>
              <a:t> </a:t>
            </a:r>
            <a:r>
              <a:rPr lang="en-US" sz="1200" spc="149" dirty="0" err="1">
                <a:solidFill>
                  <a:srgbClr val="EDEAE5"/>
                </a:solidFill>
                <a:latin typeface="Calibri (MS)"/>
              </a:rPr>
              <a:t>và</a:t>
            </a:r>
            <a:r>
              <a:rPr lang="en-US" sz="1200" spc="149" dirty="0">
                <a:solidFill>
                  <a:srgbClr val="EDEAE5"/>
                </a:solidFill>
                <a:latin typeface="Calibri (MS)"/>
              </a:rPr>
              <a:t> </a:t>
            </a:r>
            <a:r>
              <a:rPr lang="en-US" sz="1200" spc="149" dirty="0" err="1">
                <a:solidFill>
                  <a:srgbClr val="EDEAE5"/>
                </a:solidFill>
                <a:latin typeface="Calibri (MS)"/>
              </a:rPr>
              <a:t>tăng</a:t>
            </a:r>
            <a:r>
              <a:rPr lang="en-US" sz="1200" spc="149" dirty="0">
                <a:solidFill>
                  <a:srgbClr val="EDEAE5"/>
                </a:solidFill>
                <a:latin typeface="Calibri (MS)"/>
              </a:rPr>
              <a:t> </a:t>
            </a:r>
            <a:r>
              <a:rPr lang="en-US" sz="1200" spc="149" dirty="0" err="1">
                <a:solidFill>
                  <a:srgbClr val="EDEAE5"/>
                </a:solidFill>
                <a:latin typeface="Calibri (MS)"/>
              </a:rPr>
              <a:t>lợi</a:t>
            </a:r>
            <a:r>
              <a:rPr lang="en-US" sz="1200" spc="149" dirty="0">
                <a:solidFill>
                  <a:srgbClr val="EDEAE5"/>
                </a:solidFill>
                <a:latin typeface="Calibri (MS)"/>
              </a:rPr>
              <a:t> </a:t>
            </a:r>
            <a:r>
              <a:rPr lang="en-US" sz="1200" spc="149" dirty="0" err="1">
                <a:solidFill>
                  <a:srgbClr val="EDEAE5"/>
                </a:solidFill>
                <a:latin typeface="Calibri (MS)"/>
              </a:rPr>
              <a:t>nhuận</a:t>
            </a:r>
            <a:r>
              <a:rPr lang="en-US" sz="1200" spc="149" dirty="0">
                <a:solidFill>
                  <a:srgbClr val="EDEAE5"/>
                </a:solidFill>
                <a:latin typeface="Calibri (MS)"/>
              </a:rPr>
              <a:t>.</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vi-VN" dirty="0"/>
              <a:t>Cách thức xử lý </a:t>
            </a:r>
            <a:r>
              <a:rPr lang="vi-VN" dirty="0" err="1"/>
              <a:t>data</a:t>
            </a:r>
            <a:r>
              <a:rPr lang="vi-VN" dirty="0"/>
              <a:t> của </a:t>
            </a:r>
            <a:r>
              <a:rPr lang="vi-VN" dirty="0" err="1"/>
              <a:t>Spark</a:t>
            </a:r>
            <a:r>
              <a:rPr lang="vi-VN" dirty="0"/>
              <a:t> </a:t>
            </a:r>
            <a:r>
              <a:rPr lang="vi-VN" dirty="0" err="1"/>
              <a:t>Streaming</a:t>
            </a:r>
            <a:r>
              <a:rPr lang="vi-VN" dirty="0"/>
              <a:t> là chia luồng </a:t>
            </a:r>
            <a:r>
              <a:rPr lang="vi-VN" dirty="0" err="1"/>
              <a:t>streaming</a:t>
            </a:r>
            <a:r>
              <a:rPr lang="vi-VN" dirty="0"/>
              <a:t> </a:t>
            </a:r>
            <a:r>
              <a:rPr lang="vi-VN" dirty="0" err="1"/>
              <a:t>data</a:t>
            </a:r>
            <a:r>
              <a:rPr lang="vi-VN" dirty="0"/>
              <a:t> thành các </a:t>
            </a:r>
            <a:r>
              <a:rPr lang="vi-VN" dirty="0" err="1"/>
              <a:t>batches</a:t>
            </a:r>
            <a:r>
              <a:rPr lang="vi-VN" dirty="0"/>
              <a:t> (được gọi là </a:t>
            </a:r>
            <a:r>
              <a:rPr lang="vi-VN" dirty="0" err="1"/>
              <a:t>microbatch</a:t>
            </a:r>
            <a:r>
              <a:rPr lang="vi-VN" dirty="0"/>
              <a:t>) trong khoảng thời gian xác định trước (N giây), sau đó xử lý từng </a:t>
            </a:r>
            <a:r>
              <a:rPr lang="vi-VN" dirty="0" err="1"/>
              <a:t>batches</a:t>
            </a:r>
            <a:r>
              <a:rPr lang="vi-VN" dirty="0"/>
              <a:t> dữ liệu dưới dạng </a:t>
            </a:r>
            <a:r>
              <a:rPr lang="vi-VN" dirty="0" err="1"/>
              <a:t>Resilient</a:t>
            </a:r>
            <a:r>
              <a:rPr lang="vi-VN" dirty="0"/>
              <a:t> </a:t>
            </a:r>
            <a:r>
              <a:rPr lang="vi-VN" dirty="0" err="1"/>
              <a:t>Distributed</a:t>
            </a:r>
            <a:r>
              <a:rPr lang="vi-VN" dirty="0"/>
              <a:t> </a:t>
            </a:r>
            <a:r>
              <a:rPr lang="vi-VN" dirty="0" err="1"/>
              <a:t>Datasets</a:t>
            </a:r>
            <a:r>
              <a:rPr lang="vi-VN" dirty="0"/>
              <a:t> (RDD). Sau đó, chúng ta có thể xử lý các RDD này bằng cách sử dụng các thao tác như </a:t>
            </a:r>
            <a:r>
              <a:rPr lang="vi-VN" dirty="0" err="1"/>
              <a:t>map</a:t>
            </a:r>
            <a:r>
              <a:rPr lang="vi-VN" dirty="0"/>
              <a:t>, </a:t>
            </a:r>
            <a:r>
              <a:rPr lang="vi-VN" dirty="0" err="1"/>
              <a:t>reduce</a:t>
            </a:r>
            <a:r>
              <a:rPr lang="vi-VN" dirty="0"/>
              <a:t>, </a:t>
            </a:r>
            <a:r>
              <a:rPr lang="vi-VN" dirty="0" err="1"/>
              <a:t>reduceByKey</a:t>
            </a:r>
            <a:r>
              <a:rPr lang="vi-VN" dirty="0"/>
              <a:t>, </a:t>
            </a:r>
            <a:r>
              <a:rPr lang="vi-VN" dirty="0" err="1"/>
              <a:t>join</a:t>
            </a:r>
            <a:r>
              <a:rPr lang="vi-VN" dirty="0"/>
              <a:t> và </a:t>
            </a:r>
            <a:r>
              <a:rPr lang="vi-VN" dirty="0" err="1"/>
              <a:t>window</a:t>
            </a:r>
            <a:r>
              <a:rPr lang="vi-VN" dirty="0"/>
              <a:t>. Kết quả của các thao tác RDD này được trả về theo </a:t>
            </a:r>
            <a:r>
              <a:rPr lang="vi-VN" dirty="0" err="1"/>
              <a:t>batches</a:t>
            </a:r>
            <a:r>
              <a:rPr lang="vi-VN" dirty="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1589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dirty="0" err="1"/>
              <a:t>Spark</a:t>
            </a:r>
            <a:r>
              <a:rPr lang="vi-VN" dirty="0"/>
              <a:t> </a:t>
            </a:r>
            <a:r>
              <a:rPr lang="vi-VN" dirty="0" err="1"/>
              <a:t>Streaming</a:t>
            </a:r>
            <a:r>
              <a:rPr lang="vi-VN" dirty="0"/>
              <a:t> đang trở thành nền tảng được lựa chọn để triển khai các giải pháp xử lý dữ liệu và phân tích thời gian thực cho dữ liệu nhận được từ </a:t>
            </a:r>
            <a:r>
              <a:rPr lang="vi-VN" dirty="0" err="1"/>
              <a:t>Internet</a:t>
            </a:r>
            <a:r>
              <a:rPr lang="vi-VN" dirty="0"/>
              <a:t> </a:t>
            </a:r>
            <a:r>
              <a:rPr lang="vi-VN" dirty="0" err="1"/>
              <a:t>of</a:t>
            </a:r>
            <a:r>
              <a:rPr lang="vi-VN" dirty="0"/>
              <a:t> </a:t>
            </a:r>
            <a:r>
              <a:rPr lang="vi-VN" dirty="0" err="1"/>
              <a:t>Things</a:t>
            </a:r>
            <a:r>
              <a:rPr lang="vi-VN" dirty="0"/>
              <a:t> (</a:t>
            </a:r>
            <a:r>
              <a:rPr lang="vi-VN" dirty="0" err="1"/>
              <a:t>IoT</a:t>
            </a:r>
            <a:r>
              <a:rPr lang="vi-VN" dirty="0"/>
              <a:t>) và các cảm biến. Nó được sử dụng trong nhiều trường hợp sử dụng và ứng dụng kinh doanh.</a:t>
            </a:r>
          </a:p>
          <a:p>
            <a:endParaRPr lang="vi-VN" dirty="0"/>
          </a:p>
          <a:p>
            <a:r>
              <a:rPr lang="vi-VN" dirty="0"/>
              <a:t>(đọc trên </a:t>
            </a:r>
            <a:r>
              <a:rPr lang="vi-VN" dirty="0" err="1"/>
              <a:t>slide</a:t>
            </a:r>
            <a:r>
              <a:rPr lang="vi-VN" dirty="0"/>
              <a:t>)</a:t>
            </a:r>
          </a:p>
          <a:p>
            <a:endParaRPr lang="vi-VN" dirty="0"/>
          </a:p>
          <a:p>
            <a:r>
              <a:rPr lang="vi-VN" dirty="0"/>
              <a:t>Một số trường hợp sử dụng thú vị của </a:t>
            </a:r>
            <a:r>
              <a:rPr lang="vi-VN" dirty="0" err="1"/>
              <a:t>Spark</a:t>
            </a:r>
            <a:r>
              <a:rPr lang="vi-VN" dirty="0"/>
              <a:t> </a:t>
            </a:r>
            <a:r>
              <a:rPr lang="vi-VN" dirty="0" err="1"/>
              <a:t>Streaming</a:t>
            </a:r>
            <a:r>
              <a:rPr lang="vi-VN" dirty="0"/>
              <a:t> bao gồm:</a:t>
            </a:r>
          </a:p>
          <a:p>
            <a:endParaRPr lang="vi-VN" dirty="0"/>
          </a:p>
          <a:p>
            <a:r>
              <a:rPr lang="vi-VN" dirty="0" err="1"/>
              <a:t>Uber</a:t>
            </a:r>
            <a:r>
              <a:rPr lang="vi-VN" dirty="0"/>
              <a:t>, công ty đứng sau dịch vụ chia sẻ xe, sử dụng </a:t>
            </a:r>
            <a:r>
              <a:rPr lang="vi-VN" dirty="0" err="1"/>
              <a:t>Spark</a:t>
            </a:r>
            <a:r>
              <a:rPr lang="vi-VN" dirty="0"/>
              <a:t> </a:t>
            </a:r>
            <a:r>
              <a:rPr lang="vi-VN" dirty="0" err="1"/>
              <a:t>Streaming</a:t>
            </a:r>
            <a:r>
              <a:rPr lang="vi-VN" dirty="0"/>
              <a:t> trong đường ống ETL liên tục của họ để thu thập hàng ngày hàng </a:t>
            </a:r>
            <a:r>
              <a:rPr lang="vi-VN" dirty="0" err="1"/>
              <a:t>terabytes</a:t>
            </a:r>
            <a:r>
              <a:rPr lang="vi-VN" dirty="0"/>
              <a:t> dữ liệu sự kiện từ người dùng di động để phân tích dữ liệu thời gian thực.</a:t>
            </a:r>
          </a:p>
          <a:p>
            <a:r>
              <a:rPr lang="vi-VN" dirty="0" err="1"/>
              <a:t>Pinterest</a:t>
            </a:r>
            <a:r>
              <a:rPr lang="vi-VN" dirty="0"/>
              <a:t>, công ty đứng sau công cụ đánh dấu hình ảnh, sử dụng </a:t>
            </a:r>
            <a:r>
              <a:rPr lang="vi-VN" dirty="0" err="1"/>
              <a:t>Spark</a:t>
            </a:r>
            <a:r>
              <a:rPr lang="vi-VN" dirty="0"/>
              <a:t> </a:t>
            </a:r>
            <a:r>
              <a:rPr lang="vi-VN" dirty="0" err="1"/>
              <a:t>Streaming</a:t>
            </a:r>
            <a:r>
              <a:rPr lang="vi-VN" dirty="0"/>
              <a:t>, </a:t>
            </a:r>
            <a:r>
              <a:rPr lang="vi-VN" dirty="0" err="1"/>
              <a:t>MemSQL</a:t>
            </a:r>
            <a:r>
              <a:rPr lang="vi-VN" dirty="0"/>
              <a:t> và công nghệ </a:t>
            </a:r>
            <a:r>
              <a:rPr lang="vi-VN" dirty="0" err="1"/>
              <a:t>Apache</a:t>
            </a:r>
            <a:r>
              <a:rPr lang="vi-VN" dirty="0"/>
              <a:t> </a:t>
            </a:r>
            <a:r>
              <a:rPr lang="vi-VN" dirty="0" err="1"/>
              <a:t>Kafka</a:t>
            </a:r>
            <a:r>
              <a:rPr lang="vi-VN" dirty="0"/>
              <a:t> để cung cấp thông tin về cách người dùng tương tác với </a:t>
            </a:r>
            <a:r>
              <a:rPr lang="vi-VN" dirty="0" err="1"/>
              <a:t>Pins</a:t>
            </a:r>
            <a:r>
              <a:rPr lang="vi-VN" dirty="0"/>
              <a:t> trên toàn cầu theo thời gian thực.</a:t>
            </a:r>
          </a:p>
          <a:p>
            <a:r>
              <a:rPr lang="vi-VN" dirty="0" err="1"/>
              <a:t>Netflix</a:t>
            </a:r>
            <a:r>
              <a:rPr lang="vi-VN" dirty="0"/>
              <a:t> sử dụng </a:t>
            </a:r>
            <a:r>
              <a:rPr lang="vi-VN" dirty="0" err="1"/>
              <a:t>Kafka</a:t>
            </a:r>
            <a:r>
              <a:rPr lang="vi-VN" dirty="0"/>
              <a:t> và </a:t>
            </a:r>
            <a:r>
              <a:rPr lang="vi-VN" dirty="0" err="1"/>
              <a:t>Spark</a:t>
            </a:r>
            <a:r>
              <a:rPr lang="vi-VN" dirty="0"/>
              <a:t> </a:t>
            </a:r>
            <a:r>
              <a:rPr lang="vi-VN" dirty="0" err="1"/>
              <a:t>Streaming</a:t>
            </a:r>
            <a:r>
              <a:rPr lang="vi-VN" dirty="0"/>
              <a:t> để xây dựng một giải pháp theo dõi và gợi ý phim trực tuyến thời gian thực, xử lý hàng tỷ sự kiện nhận được mỗi ngày từ các nguồn dữ liệu khác nhau.</a:t>
            </a: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37643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vi-VN" b="0" i="0" dirty="0" err="1">
                <a:solidFill>
                  <a:srgbClr val="D1D5DB"/>
                </a:solidFill>
                <a:effectLst/>
                <a:latin typeface="Söhne"/>
              </a:rPr>
              <a:t>DStream</a:t>
            </a:r>
            <a:r>
              <a:rPr lang="vi-VN" b="0" i="0" dirty="0">
                <a:solidFill>
                  <a:srgbClr val="D1D5DB"/>
                </a:solidFill>
                <a:effectLst/>
                <a:latin typeface="Söhne"/>
              </a:rPr>
              <a:t> trong </a:t>
            </a:r>
            <a:r>
              <a:rPr lang="vi-VN" b="0" i="0" dirty="0" err="1">
                <a:solidFill>
                  <a:srgbClr val="D1D5DB"/>
                </a:solidFill>
                <a:effectLst/>
                <a:latin typeface="Söhne"/>
              </a:rPr>
              <a:t>Spark</a:t>
            </a:r>
            <a:r>
              <a:rPr lang="vi-VN" b="0" i="0" dirty="0">
                <a:solidFill>
                  <a:srgbClr val="D1D5DB"/>
                </a:solidFill>
                <a:effectLst/>
                <a:latin typeface="Söhne"/>
              </a:rPr>
              <a:t> </a:t>
            </a:r>
            <a:r>
              <a:rPr lang="vi-VN" b="0" i="0" dirty="0" err="1">
                <a:solidFill>
                  <a:srgbClr val="D1D5DB"/>
                </a:solidFill>
                <a:effectLst/>
                <a:latin typeface="Söhne"/>
              </a:rPr>
              <a:t>Streaming</a:t>
            </a:r>
            <a:r>
              <a:rPr lang="vi-VN" b="0" i="0" dirty="0">
                <a:solidFill>
                  <a:srgbClr val="D1D5DB"/>
                </a:solidFill>
                <a:effectLst/>
                <a:latin typeface="Söhne"/>
              </a:rPr>
              <a:t> là một dạng dữ liệu cơ bản, tương tự như một RDD (</a:t>
            </a:r>
            <a:r>
              <a:rPr lang="vi-VN" b="0" i="0" dirty="0" err="1">
                <a:solidFill>
                  <a:srgbClr val="D1D5DB"/>
                </a:solidFill>
                <a:effectLst/>
                <a:latin typeface="Söhne"/>
              </a:rPr>
              <a:t>Resilient</a:t>
            </a:r>
            <a:r>
              <a:rPr lang="vi-VN" b="0" i="0" dirty="0">
                <a:solidFill>
                  <a:srgbClr val="D1D5DB"/>
                </a:solidFill>
                <a:effectLst/>
                <a:latin typeface="Söhne"/>
              </a:rPr>
              <a:t> </a:t>
            </a:r>
            <a:r>
              <a:rPr lang="vi-VN" b="0" i="0" dirty="0" err="1">
                <a:solidFill>
                  <a:srgbClr val="D1D5DB"/>
                </a:solidFill>
                <a:effectLst/>
                <a:latin typeface="Söhne"/>
              </a:rPr>
              <a:t>Distributed</a:t>
            </a:r>
            <a:r>
              <a:rPr lang="vi-VN" b="0" i="0" dirty="0">
                <a:solidFill>
                  <a:srgbClr val="D1D5DB"/>
                </a:solidFill>
                <a:effectLst/>
                <a:latin typeface="Söhne"/>
              </a:rPr>
              <a:t> </a:t>
            </a:r>
            <a:r>
              <a:rPr lang="vi-VN" b="0" i="0" dirty="0" err="1">
                <a:solidFill>
                  <a:srgbClr val="D1D5DB"/>
                </a:solidFill>
                <a:effectLst/>
                <a:latin typeface="Söhne"/>
              </a:rPr>
              <a:t>Dataset</a:t>
            </a:r>
            <a:r>
              <a:rPr lang="vi-VN" b="0" i="0" dirty="0">
                <a:solidFill>
                  <a:srgbClr val="D1D5DB"/>
                </a:solidFill>
                <a:effectLst/>
                <a:latin typeface="Söhne"/>
              </a:rPr>
              <a:t>) trong </a:t>
            </a:r>
            <a:r>
              <a:rPr lang="vi-VN" b="0" i="0" dirty="0" err="1">
                <a:solidFill>
                  <a:srgbClr val="D1D5DB"/>
                </a:solidFill>
                <a:effectLst/>
                <a:latin typeface="Söhne"/>
              </a:rPr>
              <a:t>Spark</a:t>
            </a:r>
            <a:r>
              <a:rPr lang="vi-VN" b="0" i="0" dirty="0">
                <a:solidFill>
                  <a:srgbClr val="D1D5DB"/>
                </a:solidFill>
                <a:effectLst/>
                <a:latin typeface="Söhne"/>
              </a:rPr>
              <a:t> </a:t>
            </a:r>
            <a:r>
              <a:rPr lang="vi-VN" b="0" i="0" dirty="0" err="1">
                <a:solidFill>
                  <a:srgbClr val="D1D5DB"/>
                </a:solidFill>
                <a:effectLst/>
                <a:latin typeface="Söhne"/>
              </a:rPr>
              <a:t>core</a:t>
            </a:r>
            <a:r>
              <a:rPr lang="vi-VN" b="0" i="0" dirty="0">
                <a:solidFill>
                  <a:srgbClr val="D1D5DB"/>
                </a:solidFill>
                <a:effectLst/>
                <a:latin typeface="Söhne"/>
              </a:rPr>
              <a:t>. Tuy nhiên, thay vì là một tập hợp dữ liệu tĩnh, </a:t>
            </a:r>
            <a:r>
              <a:rPr lang="vi-VN" b="0" i="0" dirty="0" err="1">
                <a:solidFill>
                  <a:srgbClr val="D1D5DB"/>
                </a:solidFill>
                <a:effectLst/>
                <a:latin typeface="Söhne"/>
              </a:rPr>
              <a:t>DStream</a:t>
            </a:r>
            <a:r>
              <a:rPr lang="vi-VN" b="0" i="0" dirty="0">
                <a:solidFill>
                  <a:srgbClr val="D1D5DB"/>
                </a:solidFill>
                <a:effectLst/>
                <a:latin typeface="Söhne"/>
              </a:rPr>
              <a:t> đại diện cho một chuỗi dữ liệu liên tục được xử lý theo thời gian thực. </a:t>
            </a:r>
            <a:r>
              <a:rPr lang="vi-VN" b="0" i="0" dirty="0" err="1">
                <a:solidFill>
                  <a:srgbClr val="D1D5DB"/>
                </a:solidFill>
                <a:effectLst/>
                <a:latin typeface="Söhne"/>
              </a:rPr>
              <a:t>DStream</a:t>
            </a:r>
            <a:r>
              <a:rPr lang="vi-VN" b="0" i="0" dirty="0">
                <a:solidFill>
                  <a:srgbClr val="D1D5DB"/>
                </a:solidFill>
                <a:effectLst/>
                <a:latin typeface="Söhne"/>
              </a:rPr>
              <a:t> có thể được tạo ra từ các nguồn dữ liệu như </a:t>
            </a:r>
            <a:r>
              <a:rPr lang="vi-VN" b="0" i="0" dirty="0" err="1">
                <a:solidFill>
                  <a:srgbClr val="D1D5DB"/>
                </a:solidFill>
                <a:effectLst/>
                <a:latin typeface="Söhne"/>
              </a:rPr>
              <a:t>Kafka</a:t>
            </a:r>
            <a:r>
              <a:rPr lang="vi-VN" b="0" i="0" dirty="0">
                <a:solidFill>
                  <a:srgbClr val="D1D5DB"/>
                </a:solidFill>
                <a:effectLst/>
                <a:latin typeface="Söhne"/>
              </a:rPr>
              <a:t>, </a:t>
            </a:r>
            <a:r>
              <a:rPr lang="vi-VN" b="0" i="0" dirty="0" err="1">
                <a:solidFill>
                  <a:srgbClr val="D1D5DB"/>
                </a:solidFill>
                <a:effectLst/>
                <a:latin typeface="Söhne"/>
              </a:rPr>
              <a:t>Flume</a:t>
            </a:r>
            <a:r>
              <a:rPr lang="vi-VN" b="0" i="0" dirty="0">
                <a:solidFill>
                  <a:srgbClr val="D1D5DB"/>
                </a:solidFill>
                <a:effectLst/>
                <a:latin typeface="Söhne"/>
              </a:rPr>
              <a:t>, </a:t>
            </a:r>
            <a:r>
              <a:rPr lang="vi-VN" b="0" i="0" dirty="0" err="1">
                <a:solidFill>
                  <a:srgbClr val="D1D5DB"/>
                </a:solidFill>
                <a:effectLst/>
                <a:latin typeface="Söhne"/>
              </a:rPr>
              <a:t>Twitter</a:t>
            </a:r>
            <a:r>
              <a:rPr lang="vi-VN" b="0" i="0" dirty="0">
                <a:solidFill>
                  <a:srgbClr val="D1D5DB"/>
                </a:solidFill>
                <a:effectLst/>
                <a:latin typeface="Söhne"/>
              </a:rPr>
              <a:t> </a:t>
            </a:r>
            <a:r>
              <a:rPr lang="vi-VN" b="0" i="0" dirty="0" err="1">
                <a:solidFill>
                  <a:srgbClr val="D1D5DB"/>
                </a:solidFill>
                <a:effectLst/>
                <a:latin typeface="Söhne"/>
              </a:rPr>
              <a:t>Streaming</a:t>
            </a:r>
            <a:r>
              <a:rPr lang="vi-VN" b="0" i="0" dirty="0">
                <a:solidFill>
                  <a:srgbClr val="D1D5DB"/>
                </a:solidFill>
                <a:effectLst/>
                <a:latin typeface="Söhne"/>
              </a:rPr>
              <a:t> hoặc các dữ liệu đến từ </a:t>
            </a:r>
            <a:r>
              <a:rPr lang="vi-VN" b="0" i="0" dirty="0" err="1">
                <a:solidFill>
                  <a:srgbClr val="D1D5DB"/>
                </a:solidFill>
                <a:effectLst/>
                <a:latin typeface="Söhne"/>
              </a:rPr>
              <a:t>socket</a:t>
            </a:r>
            <a:r>
              <a:rPr lang="vi-VN" b="0" i="0" dirty="0">
                <a:solidFill>
                  <a:srgbClr val="D1D5DB"/>
                </a:solidFill>
                <a:effectLst/>
                <a:latin typeface="Söhne"/>
              </a:rPr>
              <a:t>. Nó cũng có thể được tạo ra từ </a:t>
            </a:r>
            <a:r>
              <a:rPr lang="vi-VN" b="0" i="0" dirty="0" err="1">
                <a:solidFill>
                  <a:srgbClr val="D1D5DB"/>
                </a:solidFill>
                <a:effectLst/>
                <a:latin typeface="Söhne"/>
              </a:rPr>
              <a:t>DStream</a:t>
            </a:r>
            <a:r>
              <a:rPr lang="vi-VN" b="0" i="0" dirty="0">
                <a:solidFill>
                  <a:srgbClr val="D1D5DB"/>
                </a:solidFill>
                <a:effectLst/>
                <a:latin typeface="Söhne"/>
              </a:rPr>
              <a:t> khác bằng cách áp dụng các phép biến đổi (</a:t>
            </a:r>
            <a:r>
              <a:rPr lang="vi-VN" b="0" i="0" dirty="0" err="1">
                <a:solidFill>
                  <a:srgbClr val="D1D5DB"/>
                </a:solidFill>
                <a:effectLst/>
                <a:latin typeface="Söhne"/>
              </a:rPr>
              <a:t>transformations</a:t>
            </a:r>
            <a:r>
              <a:rPr lang="vi-VN" b="0" i="0" dirty="0">
                <a:solidFill>
                  <a:srgbClr val="D1D5DB"/>
                </a:solidFill>
                <a:effectLst/>
                <a:latin typeface="Söhne"/>
              </a:rPr>
              <a:t>) hoặc các phép thực hiện hành động (</a:t>
            </a:r>
            <a:r>
              <a:rPr lang="vi-VN" b="0" i="0" dirty="0" err="1">
                <a:solidFill>
                  <a:srgbClr val="D1D5DB"/>
                </a:solidFill>
                <a:effectLst/>
                <a:latin typeface="Söhne"/>
              </a:rPr>
              <a:t>actions</a:t>
            </a:r>
            <a:r>
              <a:rPr lang="vi-VN" b="0" i="0" dirty="0">
                <a:solidFill>
                  <a:srgbClr val="D1D5DB"/>
                </a:solidFill>
                <a:effectLst/>
                <a:latin typeface="Söhne"/>
              </a:rPr>
              <a:t>) trên </a:t>
            </a:r>
            <a:r>
              <a:rPr lang="vi-VN" b="0" i="0" dirty="0" err="1">
                <a:solidFill>
                  <a:srgbClr val="D1D5DB"/>
                </a:solidFill>
                <a:effectLst/>
                <a:latin typeface="Söhne"/>
              </a:rPr>
              <a:t>DStream</a:t>
            </a:r>
            <a:r>
              <a:rPr lang="vi-VN" b="0" i="0" dirty="0">
                <a:solidFill>
                  <a:srgbClr val="D1D5DB"/>
                </a:solidFill>
                <a:effectLst/>
                <a:latin typeface="Söhne"/>
              </a:rPr>
              <a:t> hiện có.</a:t>
            </a:r>
          </a:p>
          <a:p>
            <a:pPr algn="l"/>
            <a:endParaRPr lang="vi-VN" b="0" i="0" dirty="0">
              <a:solidFill>
                <a:srgbClr val="D1D5DB"/>
              </a:solidFill>
              <a:effectLst/>
              <a:latin typeface="Söhne"/>
            </a:endParaRPr>
          </a:p>
          <a:p>
            <a:pPr algn="l"/>
            <a:r>
              <a:rPr lang="vi-VN" b="0" i="0" dirty="0" err="1">
                <a:solidFill>
                  <a:srgbClr val="D1D5DB"/>
                </a:solidFill>
                <a:effectLst/>
                <a:latin typeface="Söhne"/>
              </a:rPr>
              <a:t>DStream</a:t>
            </a:r>
            <a:r>
              <a:rPr lang="vi-VN" b="0" i="0" dirty="0">
                <a:solidFill>
                  <a:srgbClr val="D1D5DB"/>
                </a:solidFill>
                <a:effectLst/>
                <a:latin typeface="Söhne"/>
              </a:rPr>
              <a:t> trong </a:t>
            </a:r>
            <a:r>
              <a:rPr lang="vi-VN" b="0" i="0" dirty="0" err="1">
                <a:solidFill>
                  <a:srgbClr val="D1D5DB"/>
                </a:solidFill>
                <a:effectLst/>
                <a:latin typeface="Söhne"/>
              </a:rPr>
              <a:t>Spark</a:t>
            </a:r>
            <a:r>
              <a:rPr lang="vi-VN" b="0" i="0" dirty="0">
                <a:solidFill>
                  <a:srgbClr val="D1D5DB"/>
                </a:solidFill>
                <a:effectLst/>
                <a:latin typeface="Söhne"/>
              </a:rPr>
              <a:t> </a:t>
            </a:r>
            <a:r>
              <a:rPr lang="vi-VN" b="0" i="0" dirty="0" err="1">
                <a:solidFill>
                  <a:srgbClr val="D1D5DB"/>
                </a:solidFill>
                <a:effectLst/>
                <a:latin typeface="Söhne"/>
              </a:rPr>
              <a:t>Streaming</a:t>
            </a:r>
            <a:r>
              <a:rPr lang="vi-VN" b="0" i="0" dirty="0">
                <a:solidFill>
                  <a:srgbClr val="D1D5DB"/>
                </a:solidFill>
                <a:effectLst/>
                <a:latin typeface="Söhne"/>
              </a:rPr>
              <a:t> tồn tại như một chuỗi các RDD, mỗi RDD chứa dữ liệu của một khung (</a:t>
            </a:r>
            <a:r>
              <a:rPr lang="vi-VN" b="0" i="0" dirty="0" err="1">
                <a:solidFill>
                  <a:srgbClr val="D1D5DB"/>
                </a:solidFill>
                <a:effectLst/>
                <a:latin typeface="Söhne"/>
              </a:rPr>
              <a:t>batch</a:t>
            </a:r>
            <a:r>
              <a:rPr lang="vi-VN" b="0" i="0" dirty="0">
                <a:solidFill>
                  <a:srgbClr val="D1D5DB"/>
                </a:solidFill>
                <a:effectLst/>
                <a:latin typeface="Söhne"/>
              </a:rPr>
              <a:t>) thời gian nhất định. </a:t>
            </a:r>
            <a:r>
              <a:rPr lang="vi-VN" b="0" i="0" dirty="0" err="1">
                <a:solidFill>
                  <a:srgbClr val="D1D5DB"/>
                </a:solidFill>
                <a:effectLst/>
                <a:latin typeface="Söhne"/>
              </a:rPr>
              <a:t>DStream</a:t>
            </a:r>
            <a:r>
              <a:rPr lang="vi-VN" b="0" i="0" dirty="0">
                <a:solidFill>
                  <a:srgbClr val="D1D5DB"/>
                </a:solidFill>
                <a:effectLst/>
                <a:latin typeface="Söhne"/>
              </a:rPr>
              <a:t> cho phép xử lý song </a:t>
            </a:r>
            <a:r>
              <a:rPr lang="vi-VN" b="0" i="0" dirty="0" err="1">
                <a:solidFill>
                  <a:srgbClr val="D1D5DB"/>
                </a:solidFill>
                <a:effectLst/>
                <a:latin typeface="Söhne"/>
              </a:rPr>
              <a:t>song</a:t>
            </a:r>
            <a:r>
              <a:rPr lang="vi-VN" b="0" i="0" dirty="0">
                <a:solidFill>
                  <a:srgbClr val="D1D5DB"/>
                </a:solidFill>
                <a:effectLst/>
                <a:latin typeface="Söhne"/>
              </a:rPr>
              <a:t> trên các khung dữ liệu này, giúp xử lý dữ liệu thời gian thực nhanh chóng và hiệu quả.</a:t>
            </a:r>
          </a:p>
          <a:p>
            <a:pPr algn="l"/>
            <a:endParaRPr lang="vi-VN" b="0" i="0" dirty="0">
              <a:solidFill>
                <a:srgbClr val="D1D5DB"/>
              </a:solidFill>
              <a:effectLst/>
              <a:latin typeface="Söhne"/>
            </a:endParaRPr>
          </a:p>
          <a:p>
            <a:pPr algn="l"/>
            <a:r>
              <a:rPr lang="vi-VN" b="0" i="0" dirty="0">
                <a:solidFill>
                  <a:srgbClr val="D1D5DB"/>
                </a:solidFill>
                <a:effectLst/>
                <a:latin typeface="Söhne"/>
              </a:rPr>
              <a:t>Các phép biến đổi (</a:t>
            </a:r>
            <a:r>
              <a:rPr lang="vi-VN" b="0" i="0" dirty="0" err="1">
                <a:solidFill>
                  <a:srgbClr val="D1D5DB"/>
                </a:solidFill>
                <a:effectLst/>
                <a:latin typeface="Söhne"/>
              </a:rPr>
              <a:t>transformations</a:t>
            </a:r>
            <a:r>
              <a:rPr lang="vi-VN" b="0" i="0" dirty="0">
                <a:solidFill>
                  <a:srgbClr val="D1D5DB"/>
                </a:solidFill>
                <a:effectLst/>
                <a:latin typeface="Söhne"/>
              </a:rPr>
              <a:t>) và phép thực hiện hành động (</a:t>
            </a:r>
            <a:r>
              <a:rPr lang="vi-VN" b="0" i="0" dirty="0" err="1">
                <a:solidFill>
                  <a:srgbClr val="D1D5DB"/>
                </a:solidFill>
                <a:effectLst/>
                <a:latin typeface="Söhne"/>
              </a:rPr>
              <a:t>actions</a:t>
            </a:r>
            <a:r>
              <a:rPr lang="vi-VN" b="0" i="0" dirty="0">
                <a:solidFill>
                  <a:srgbClr val="D1D5DB"/>
                </a:solidFill>
                <a:effectLst/>
                <a:latin typeface="Söhne"/>
              </a:rPr>
              <a:t>) cũng có sẵn cho </a:t>
            </a:r>
            <a:r>
              <a:rPr lang="vi-VN" b="0" i="0" dirty="0" err="1">
                <a:solidFill>
                  <a:srgbClr val="D1D5DB"/>
                </a:solidFill>
                <a:effectLst/>
                <a:latin typeface="Söhne"/>
              </a:rPr>
              <a:t>DStream</a:t>
            </a:r>
            <a:r>
              <a:rPr lang="vi-VN" b="0" i="0" dirty="0">
                <a:solidFill>
                  <a:srgbClr val="D1D5DB"/>
                </a:solidFill>
                <a:effectLst/>
                <a:latin typeface="Söhne"/>
              </a:rPr>
              <a:t>, cho phép bạn thực hiện các phân tích và xử lý dữ liệu theo thời gian thực. Bằng cách kết hợp các phép biến đổi khác nhau trên </a:t>
            </a:r>
            <a:r>
              <a:rPr lang="vi-VN" b="0" i="0" dirty="0" err="1">
                <a:solidFill>
                  <a:srgbClr val="D1D5DB"/>
                </a:solidFill>
                <a:effectLst/>
                <a:latin typeface="Söhne"/>
              </a:rPr>
              <a:t>DStream</a:t>
            </a:r>
            <a:r>
              <a:rPr lang="vi-VN" b="0" i="0" dirty="0">
                <a:solidFill>
                  <a:srgbClr val="D1D5DB"/>
                </a:solidFill>
                <a:effectLst/>
                <a:latin typeface="Söhne"/>
              </a:rPr>
              <a:t>, bạn có thể thực hiện các hoạt động như lọc dữ liệu, đếm, tính tổng, ánh xạ, liên kết dữ liệu và nhiều thao tác khác để phân tích và xử lý dữ liệu liên tục.</a:t>
            </a:r>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211599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vi-VN" dirty="0" err="1"/>
              <a:t>StreamingContext</a:t>
            </a:r>
            <a:r>
              <a:rPr lang="vi-VN" dirty="0"/>
              <a:t> là một lớp quan trọng trong </a:t>
            </a:r>
            <a:r>
              <a:rPr lang="vi-VN" dirty="0" err="1"/>
              <a:t>Spark</a:t>
            </a:r>
            <a:r>
              <a:rPr lang="vi-VN" dirty="0"/>
              <a:t> </a:t>
            </a:r>
            <a:r>
              <a:rPr lang="vi-VN" dirty="0" err="1"/>
              <a:t>Streaming</a:t>
            </a:r>
            <a:r>
              <a:rPr lang="vi-VN" dirty="0"/>
              <a:t>, nó đại diện cho một điểm kết nối tới môi trường thực thi của </a:t>
            </a:r>
            <a:r>
              <a:rPr lang="vi-VN" dirty="0" err="1"/>
              <a:t>Spark</a:t>
            </a:r>
            <a:r>
              <a:rPr lang="vi-VN" dirty="0"/>
              <a:t> </a:t>
            </a:r>
            <a:r>
              <a:rPr lang="vi-VN" dirty="0" err="1"/>
              <a:t>Streaming</a:t>
            </a:r>
            <a:r>
              <a:rPr lang="vi-VN" dirty="0"/>
              <a:t> và làm cầu nối giữa ứng dụng </a:t>
            </a:r>
            <a:r>
              <a:rPr lang="vi-VN" dirty="0" err="1"/>
              <a:t>Spark</a:t>
            </a:r>
            <a:r>
              <a:rPr lang="vi-VN" dirty="0"/>
              <a:t> </a:t>
            </a:r>
            <a:r>
              <a:rPr lang="vi-VN" dirty="0" err="1"/>
              <a:t>core</a:t>
            </a:r>
            <a:r>
              <a:rPr lang="vi-VN" dirty="0"/>
              <a:t> và </a:t>
            </a:r>
            <a:r>
              <a:rPr lang="vi-VN" dirty="0" err="1"/>
              <a:t>Spark</a:t>
            </a:r>
            <a:r>
              <a:rPr lang="vi-VN" dirty="0"/>
              <a:t> </a:t>
            </a:r>
            <a:r>
              <a:rPr lang="vi-VN" dirty="0" err="1"/>
              <a:t>Streaming</a:t>
            </a:r>
            <a:r>
              <a:rPr lang="vi-VN" dirty="0"/>
              <a:t>.</a:t>
            </a:r>
          </a:p>
          <a:p>
            <a:endParaRPr lang="vi-VN" dirty="0"/>
          </a:p>
          <a:p>
            <a:r>
              <a:rPr lang="vi-VN" dirty="0" err="1"/>
              <a:t>StreamingContext</a:t>
            </a:r>
            <a:r>
              <a:rPr lang="vi-VN" dirty="0"/>
              <a:t> được sử dụng để cấu hình và tạo ra các </a:t>
            </a:r>
            <a:r>
              <a:rPr lang="vi-VN" dirty="0" err="1"/>
              <a:t>DStream</a:t>
            </a:r>
            <a:r>
              <a:rPr lang="vi-VN" dirty="0"/>
              <a:t>, đại diện cho dữ liệu đầu vào liên tục và cung cấp các phương thức để xử lý dữ liệu theo thời gian thực. Để tạo ra một </a:t>
            </a:r>
            <a:r>
              <a:rPr lang="vi-VN" dirty="0" err="1"/>
              <a:t>StreamingContext</a:t>
            </a:r>
            <a:r>
              <a:rPr lang="vi-VN" dirty="0"/>
              <a:t>, bạn cần chỉ định </a:t>
            </a:r>
            <a:r>
              <a:rPr lang="vi-VN" dirty="0" err="1"/>
              <a:t>SparkContext</a:t>
            </a:r>
            <a:r>
              <a:rPr lang="vi-VN" dirty="0"/>
              <a:t> (một đối tượng quản lý việc kết nối tới </a:t>
            </a:r>
            <a:r>
              <a:rPr lang="vi-VN" dirty="0" err="1"/>
              <a:t>Spark</a:t>
            </a:r>
            <a:r>
              <a:rPr lang="vi-VN" dirty="0"/>
              <a:t> </a:t>
            </a:r>
            <a:r>
              <a:rPr lang="vi-VN" dirty="0" err="1"/>
              <a:t>cluster</a:t>
            </a:r>
            <a:r>
              <a:rPr lang="vi-VN" dirty="0"/>
              <a:t>) và một khoảng thời gian (</a:t>
            </a:r>
            <a:r>
              <a:rPr lang="vi-VN" dirty="0" err="1"/>
              <a:t>batch</a:t>
            </a:r>
            <a:r>
              <a:rPr lang="vi-VN" dirty="0"/>
              <a:t> </a:t>
            </a:r>
            <a:r>
              <a:rPr lang="vi-VN" dirty="0" err="1"/>
              <a:t>interval</a:t>
            </a:r>
            <a:r>
              <a:rPr lang="vi-VN" dirty="0"/>
              <a:t>) xác định tần suất lấy mẫu dữ liệu liên tục.</a:t>
            </a:r>
          </a:p>
          <a:p>
            <a:endParaRPr lang="vi-VN" dirty="0"/>
          </a:p>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23055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spc="192" dirty="0" err="1">
                <a:solidFill>
                  <a:srgbClr val="3B4A52"/>
                </a:solidFill>
                <a:latin typeface="Calibri (MS)"/>
              </a:rPr>
              <a:t>Spark</a:t>
            </a:r>
            <a:r>
              <a:rPr lang="vi-VN" sz="1200" spc="192" dirty="0">
                <a:solidFill>
                  <a:srgbClr val="3B4A52"/>
                </a:solidFill>
                <a:latin typeface="Calibri (MS)"/>
              </a:rPr>
              <a:t> </a:t>
            </a:r>
            <a:r>
              <a:rPr lang="vi-VN" sz="1200" spc="192" dirty="0" err="1">
                <a:solidFill>
                  <a:srgbClr val="3B4A52"/>
                </a:solidFill>
                <a:latin typeface="Calibri (MS)"/>
              </a:rPr>
              <a:t>Streaming</a:t>
            </a:r>
            <a:r>
              <a:rPr lang="vi-VN" sz="1200" spc="192" dirty="0">
                <a:solidFill>
                  <a:srgbClr val="3B4A52"/>
                </a:solidFill>
                <a:latin typeface="Calibri (MS)"/>
              </a:rPr>
              <a:t> API là một tập hợp các giao diện lập trình ứng dụng (API) được cung cấp bởi </a:t>
            </a:r>
            <a:r>
              <a:rPr lang="vi-VN" sz="1200" spc="192" dirty="0" err="1">
                <a:solidFill>
                  <a:srgbClr val="3B4A52"/>
                </a:solidFill>
                <a:latin typeface="Calibri (MS)"/>
              </a:rPr>
              <a:t>Apache</a:t>
            </a:r>
            <a:r>
              <a:rPr lang="vi-VN" sz="1200" spc="192" dirty="0">
                <a:solidFill>
                  <a:srgbClr val="3B4A52"/>
                </a:solidFill>
                <a:latin typeface="Calibri (MS)"/>
              </a:rPr>
              <a:t> </a:t>
            </a:r>
            <a:r>
              <a:rPr lang="vi-VN" sz="1200" spc="192" dirty="0" err="1">
                <a:solidFill>
                  <a:srgbClr val="3B4A52"/>
                </a:solidFill>
                <a:latin typeface="Calibri (MS)"/>
              </a:rPr>
              <a:t>Spark</a:t>
            </a:r>
            <a:r>
              <a:rPr lang="vi-VN" sz="1200" spc="192" dirty="0">
                <a:solidFill>
                  <a:srgbClr val="3B4A52"/>
                </a:solidFill>
                <a:latin typeface="Calibri (MS)"/>
              </a:rPr>
              <a:t> để xây dựng và phát triển ứng dụng xử lý dữ liệu thời gian thực. API này cung cấp các phương thức và lớp để thực hiện các phép biến đổi và phép thực hiện hành động trên dữ liệu luồng (</a:t>
            </a:r>
            <a:r>
              <a:rPr lang="vi-VN" sz="1200" spc="192" dirty="0" err="1">
                <a:solidFill>
                  <a:srgbClr val="3B4A52"/>
                </a:solidFill>
                <a:latin typeface="Calibri (MS)"/>
              </a:rPr>
              <a:t>streaming</a:t>
            </a:r>
            <a:r>
              <a:rPr lang="vi-VN" sz="1200" spc="192" dirty="0">
                <a:solidFill>
                  <a:srgbClr val="3B4A52"/>
                </a:solidFill>
                <a:latin typeface="Calibri (MS)"/>
              </a:rPr>
              <a:t> </a:t>
            </a:r>
            <a:r>
              <a:rPr lang="vi-VN" sz="1200" spc="192" dirty="0" err="1">
                <a:solidFill>
                  <a:srgbClr val="3B4A52"/>
                </a:solidFill>
                <a:latin typeface="Calibri (MS)"/>
              </a:rPr>
              <a:t>data</a:t>
            </a:r>
            <a:r>
              <a:rPr lang="vi-VN" sz="1200" spc="192" dirty="0">
                <a:solidFill>
                  <a:srgbClr val="3B4A52"/>
                </a:solidFill>
                <a:latin typeface="Calibri (MS)"/>
              </a:rPr>
              <a:t>) trong </a:t>
            </a:r>
            <a:r>
              <a:rPr lang="vi-VN" sz="1200" spc="192" dirty="0" err="1">
                <a:solidFill>
                  <a:srgbClr val="3B4A52"/>
                </a:solidFill>
                <a:latin typeface="Calibri (MS)"/>
              </a:rPr>
              <a:t>Spark</a:t>
            </a:r>
            <a:r>
              <a:rPr lang="vi-VN" sz="1200" spc="192" dirty="0">
                <a:solidFill>
                  <a:srgbClr val="3B4A52"/>
                </a:solidFill>
                <a:latin typeface="Calibri (MS)"/>
              </a:rPr>
              <a:t>.</a:t>
            </a:r>
            <a:endParaRPr lang="en-US" sz="1200" spc="192" dirty="0">
              <a:solidFill>
                <a:srgbClr val="3B4A52"/>
              </a:solidFill>
              <a:latin typeface="Calibri (M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192" dirty="0">
              <a:solidFill>
                <a:srgbClr val="3B4A52"/>
              </a:solidFill>
              <a:latin typeface="Calibri (M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92" dirty="0">
                <a:solidFill>
                  <a:srgbClr val="3B4A52"/>
                </a:solidFill>
                <a:latin typeface="Calibri (MS)"/>
              </a:rPr>
              <a:t>Cho </a:t>
            </a:r>
            <a:r>
              <a:rPr lang="vi-VN" sz="1200" spc="192" dirty="0">
                <a:solidFill>
                  <a:srgbClr val="3B4A52"/>
                </a:solidFill>
                <a:latin typeface="Calibri (MS)"/>
              </a:rPr>
              <a:t>phép </a:t>
            </a:r>
            <a:r>
              <a:rPr lang="vi-VN" sz="1200" spc="192" dirty="0" err="1">
                <a:solidFill>
                  <a:srgbClr val="3B4A52"/>
                </a:solidFill>
                <a:latin typeface="Calibri (MS)"/>
              </a:rPr>
              <a:t>thưc</a:t>
            </a:r>
            <a:r>
              <a:rPr lang="vi-VN" sz="1200" spc="192" dirty="0">
                <a:solidFill>
                  <a:srgbClr val="3B4A52"/>
                </a:solidFill>
                <a:latin typeface="Calibri (MS)"/>
              </a:rPr>
              <a:t> hiện </a:t>
            </a:r>
            <a:r>
              <a:rPr lang="vi-VN" sz="1200" spc="192" dirty="0" err="1">
                <a:solidFill>
                  <a:srgbClr val="3B4A52"/>
                </a:solidFill>
                <a:latin typeface="Calibri (MS)"/>
              </a:rPr>
              <a:t>transformation</a:t>
            </a:r>
            <a:r>
              <a:rPr lang="vi-VN" sz="1200" spc="192" dirty="0">
                <a:solidFill>
                  <a:srgbClr val="3B4A52"/>
                </a:solidFill>
                <a:latin typeface="Calibri (MS)"/>
              </a:rPr>
              <a:t> </a:t>
            </a:r>
            <a:r>
              <a:rPr lang="en-US" sz="1200" spc="192" dirty="0">
                <a:solidFill>
                  <a:srgbClr val="3B4A52"/>
                </a:solidFill>
                <a:latin typeface="Calibri (MS)"/>
              </a:rPr>
              <a:t>bao </a:t>
            </a:r>
            <a:r>
              <a:rPr lang="en-US" sz="1200" spc="192" dirty="0" err="1">
                <a:solidFill>
                  <a:srgbClr val="3B4A52"/>
                </a:solidFill>
                <a:latin typeface="Calibri (MS)"/>
              </a:rPr>
              <a:t>gồm</a:t>
            </a:r>
            <a:r>
              <a:rPr lang="en-US" sz="1200" spc="192" dirty="0">
                <a:solidFill>
                  <a:srgbClr val="3B4A52"/>
                </a:solidFill>
                <a:latin typeface="Calibri (MS)"/>
              </a:rPr>
              <a:t>:.map, </a:t>
            </a:r>
            <a:r>
              <a:rPr lang="en-US" sz="1200" spc="192" dirty="0" err="1">
                <a:solidFill>
                  <a:srgbClr val="3B4A52"/>
                </a:solidFill>
                <a:latin typeface="Calibri (MS)"/>
              </a:rPr>
              <a:t>flatMap</a:t>
            </a:r>
            <a:r>
              <a:rPr lang="en-US" sz="1200" spc="192" dirty="0">
                <a:solidFill>
                  <a:srgbClr val="3B4A52"/>
                </a:solidFill>
                <a:latin typeface="Calibri (MS)"/>
              </a:rPr>
              <a:t>, filter, count, reduce, </a:t>
            </a:r>
            <a:r>
              <a:rPr lang="en-US" sz="1200" spc="192" dirty="0" err="1">
                <a:solidFill>
                  <a:srgbClr val="3B4A52"/>
                </a:solidFill>
                <a:latin typeface="Calibri (MS)"/>
              </a:rPr>
              <a:t>groupByKey</a:t>
            </a:r>
            <a:r>
              <a:rPr lang="en-US" sz="1200" spc="192" dirty="0">
                <a:solidFill>
                  <a:srgbClr val="3B4A52"/>
                </a:solidFill>
                <a:latin typeface="Calibri (MS)"/>
              </a:rPr>
              <a:t>, </a:t>
            </a:r>
            <a:r>
              <a:rPr lang="en-US" sz="1200" spc="192" dirty="0" err="1">
                <a:solidFill>
                  <a:srgbClr val="3B4A52"/>
                </a:solidFill>
                <a:latin typeface="Calibri (MS)"/>
              </a:rPr>
              <a:t>reduceByKey</a:t>
            </a:r>
            <a:r>
              <a:rPr lang="en-US" sz="1200" spc="192" dirty="0">
                <a:solidFill>
                  <a:srgbClr val="3B4A52"/>
                </a:solidFill>
                <a:latin typeface="Calibri (MS)"/>
              </a:rPr>
              <a:t>, </a:t>
            </a:r>
            <a:r>
              <a:rPr lang="en-US" sz="1200" spc="192" dirty="0" err="1">
                <a:solidFill>
                  <a:srgbClr val="3B4A52"/>
                </a:solidFill>
                <a:latin typeface="Calibri (MS)"/>
              </a:rPr>
              <a:t>sortByKey</a:t>
            </a:r>
            <a:r>
              <a:rPr lang="en-US" sz="1200" spc="192" dirty="0">
                <a:solidFill>
                  <a:srgbClr val="3B4A52"/>
                </a:solidFill>
                <a:latin typeface="Calibri (MS)"/>
              </a:rPr>
              <a:t> window, </a:t>
            </a:r>
            <a:r>
              <a:rPr lang="en-US" sz="1200" spc="192" dirty="0" err="1">
                <a:solidFill>
                  <a:srgbClr val="3B4A52"/>
                </a:solidFill>
                <a:latin typeface="Calibri (MS)"/>
              </a:rPr>
              <a:t>countByWindow</a:t>
            </a:r>
            <a:r>
              <a:rPr lang="en-US" sz="1200" spc="192" dirty="0">
                <a:solidFill>
                  <a:srgbClr val="3B4A52"/>
                </a:solidFill>
                <a:latin typeface="Calibri (MS)"/>
              </a:rPr>
              <a:t>, </a:t>
            </a:r>
            <a:r>
              <a:rPr lang="en-US" sz="1200" spc="192" dirty="0" err="1">
                <a:solidFill>
                  <a:srgbClr val="3B4A52"/>
                </a:solidFill>
                <a:latin typeface="Calibri (MS)"/>
              </a:rPr>
              <a:t>reduceByWindow</a:t>
            </a:r>
            <a:r>
              <a:rPr lang="en-US" sz="1200" spc="192" dirty="0">
                <a:solidFill>
                  <a:srgbClr val="3B4A52"/>
                </a:solidFill>
                <a:latin typeface="Calibri (MS)"/>
              </a:rPr>
              <a:t>, </a:t>
            </a:r>
            <a:r>
              <a:rPr lang="en-US" sz="1200" spc="192" dirty="0" err="1">
                <a:solidFill>
                  <a:srgbClr val="3B4A52"/>
                </a:solidFill>
                <a:latin typeface="Calibri (MS)"/>
              </a:rPr>
              <a:t>countByValueAndWindow</a:t>
            </a:r>
            <a:r>
              <a:rPr lang="en-US" sz="1200" spc="192" dirty="0">
                <a:solidFill>
                  <a:srgbClr val="3B4A52"/>
                </a:solidFill>
                <a:latin typeface="Calibri (MS)"/>
              </a:rPr>
              <a:t>, </a:t>
            </a:r>
            <a:r>
              <a:rPr lang="en-US" sz="1200" spc="192" dirty="0" err="1">
                <a:solidFill>
                  <a:srgbClr val="3B4A52"/>
                </a:solidFill>
                <a:latin typeface="Calibri (MS)"/>
              </a:rPr>
              <a:t>reduceByKeyAndWindowupdateStateByKey</a:t>
            </a:r>
            <a:endParaRPr lang="en-US" sz="1200" spc="192" dirty="0">
              <a:solidFill>
                <a:srgbClr val="3B4A52"/>
              </a:solidFill>
              <a:latin typeface="Calibri (MS)"/>
            </a:endParaRPr>
          </a:p>
          <a:p>
            <a:endParaRPr lang="en-US" dirty="0"/>
          </a:p>
          <a:p>
            <a:endParaRPr lang="en-US" dirty="0"/>
          </a:p>
          <a:p>
            <a:r>
              <a:rPr lang="vi-VN" dirty="0" err="1"/>
              <a:t>Spark</a:t>
            </a:r>
            <a:r>
              <a:rPr lang="vi-VN" dirty="0"/>
              <a:t> </a:t>
            </a:r>
            <a:r>
              <a:rPr lang="vi-VN" dirty="0" err="1"/>
              <a:t>Streaming</a:t>
            </a:r>
            <a:r>
              <a:rPr lang="vi-VN" dirty="0"/>
              <a:t> API cũng tích hợp với các công nghệ khác trong hệ sinh thái </a:t>
            </a:r>
            <a:r>
              <a:rPr lang="vi-VN" dirty="0" err="1"/>
              <a:t>Spark</a:t>
            </a:r>
            <a:r>
              <a:rPr lang="vi-VN" dirty="0"/>
              <a:t> như </a:t>
            </a:r>
            <a:r>
              <a:rPr lang="vi-VN" dirty="0" err="1"/>
              <a:t>Spark</a:t>
            </a:r>
            <a:r>
              <a:rPr lang="vi-VN" dirty="0"/>
              <a:t> SQL, </a:t>
            </a:r>
            <a:r>
              <a:rPr lang="vi-VN" dirty="0" err="1"/>
              <a:t>MLlib</a:t>
            </a:r>
            <a:r>
              <a:rPr lang="vi-VN" dirty="0"/>
              <a:t>, và </a:t>
            </a:r>
            <a:r>
              <a:rPr lang="vi-VN" dirty="0" err="1"/>
              <a:t>GraphX</a:t>
            </a:r>
            <a:r>
              <a:rPr lang="vi-VN" dirty="0"/>
              <a:t>, cho phép bạn kết hợp xử lý dữ liệu thời gian thực với các phân tích, học máy, và tính toán đồ thị.</a:t>
            </a:r>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42982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Spark </a:t>
            </a:r>
            <a:r>
              <a:rPr lang="en-US" dirty="0" err="1"/>
              <a:t>là</a:t>
            </a:r>
            <a:r>
              <a:rPr lang="en-US" dirty="0"/>
              <a:t> </a:t>
            </a:r>
            <a:r>
              <a:rPr lang="en-US" dirty="0" err="1"/>
              <a:t>một</a:t>
            </a:r>
            <a:r>
              <a:rPr lang="en-US" dirty="0"/>
              <a:t> framework </a:t>
            </a:r>
            <a:r>
              <a:rPr lang="en-US" dirty="0" err="1"/>
              <a:t>phổ</a:t>
            </a:r>
            <a:r>
              <a:rPr lang="en-US" dirty="0"/>
              <a:t> </a:t>
            </a:r>
            <a:r>
              <a:rPr lang="en-US" dirty="0" err="1"/>
              <a:t>biến</a:t>
            </a:r>
            <a:r>
              <a:rPr lang="en-US" dirty="0"/>
              <a:t> </a:t>
            </a:r>
            <a:r>
              <a:rPr lang="en-US" dirty="0" err="1"/>
              <a:t>cho</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lớn</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r>
              <a:rPr lang="en-US" dirty="0"/>
              <a:t> </a:t>
            </a:r>
            <a:r>
              <a:rPr lang="en-US" dirty="0" err="1"/>
              <a:t>như</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học</a:t>
            </a:r>
            <a:r>
              <a:rPr lang="en-US" dirty="0"/>
              <a:t> </a:t>
            </a:r>
            <a:r>
              <a:rPr lang="en-US" dirty="0" err="1"/>
              <a:t>máy</a:t>
            </a:r>
            <a:r>
              <a:rPr lang="en-US" dirty="0"/>
              <a:t>, </a:t>
            </a:r>
            <a:r>
              <a:rPr lang="en-US" dirty="0" err="1"/>
              <a:t>xử</a:t>
            </a:r>
            <a:r>
              <a:rPr lang="en-US" dirty="0"/>
              <a:t> </a:t>
            </a:r>
            <a:r>
              <a:rPr lang="en-US" dirty="0" err="1"/>
              <a:t>lý</a:t>
            </a:r>
            <a:r>
              <a:rPr lang="en-US" dirty="0"/>
              <a:t> </a:t>
            </a:r>
            <a:r>
              <a:rPr lang="en-US" dirty="0" err="1"/>
              <a:t>ảnh</a:t>
            </a:r>
            <a:r>
              <a:rPr lang="en-US" dirty="0"/>
              <a:t>, v.v.</a:t>
            </a:r>
          </a:p>
          <a:p>
            <a:r>
              <a:rPr lang="en-US" dirty="0"/>
              <a:t>Spark </a:t>
            </a:r>
            <a:r>
              <a:rPr lang="en-US" dirty="0" err="1"/>
              <a:t>là</a:t>
            </a:r>
            <a:r>
              <a:rPr lang="en-US" dirty="0"/>
              <a:t> </a:t>
            </a:r>
            <a:r>
              <a:rPr lang="en-US" dirty="0" err="1"/>
              <a:t>một</a:t>
            </a:r>
            <a:r>
              <a:rPr lang="en-US" dirty="0"/>
              <a:t> </a:t>
            </a:r>
            <a:r>
              <a:rPr lang="en-US" dirty="0" err="1"/>
              <a:t>công</a:t>
            </a:r>
            <a:r>
              <a:rPr lang="en-US" dirty="0"/>
              <a:t> </a:t>
            </a:r>
            <a:r>
              <a:rPr lang="en-US" dirty="0" err="1"/>
              <a:t>cụ</a:t>
            </a:r>
            <a:r>
              <a:rPr lang="en-US" dirty="0"/>
              <a:t> </a:t>
            </a:r>
            <a:r>
              <a:rPr lang="en-US" dirty="0" err="1"/>
              <a:t>mạnh</a:t>
            </a:r>
            <a:r>
              <a:rPr lang="en-US" dirty="0"/>
              <a:t> </a:t>
            </a:r>
            <a:r>
              <a:rPr lang="en-US" dirty="0" err="1"/>
              <a:t>mẽ</a:t>
            </a:r>
            <a:r>
              <a:rPr lang="en-US" dirty="0"/>
              <a:t> </a:t>
            </a:r>
            <a:r>
              <a:rPr lang="en-US" dirty="0" err="1"/>
              <a:t>và</a:t>
            </a:r>
            <a:r>
              <a:rPr lang="en-US" dirty="0"/>
              <a:t> </a:t>
            </a:r>
            <a:r>
              <a:rPr lang="en-US" dirty="0" err="1"/>
              <a:t>linh</a:t>
            </a:r>
            <a:r>
              <a:rPr lang="en-US" dirty="0"/>
              <a:t> </a:t>
            </a:r>
            <a:r>
              <a:rPr lang="en-US" dirty="0" err="1"/>
              <a:t>hoạt</a:t>
            </a:r>
            <a:r>
              <a:rPr lang="en-US" dirty="0"/>
              <a:t> </a:t>
            </a:r>
            <a:r>
              <a:rPr lang="en-US" dirty="0" err="1"/>
              <a:t>cho</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lớn</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a:t>
            </a:r>
            <a:r>
              <a:rPr lang="vi-VN" b="0" i="0" dirty="0">
                <a:solidFill>
                  <a:srgbClr val="1B1B1B"/>
                </a:solidFill>
                <a:effectLst/>
                <a:latin typeface="Open Sans" panose="020B0606030504020204" pitchFamily="34" charset="0"/>
              </a:rPr>
              <a:t> Nó cho phép xây dựng các mô hình dự đoán nhanh chóng với việc tính toán được thực hiện trên một nhóm các máy tính, có </a:t>
            </a:r>
            <a:r>
              <a:rPr lang="vi-VN" b="0" i="0" dirty="0" err="1">
                <a:solidFill>
                  <a:srgbClr val="1B1B1B"/>
                </a:solidFill>
                <a:effectLst/>
                <a:latin typeface="Open Sans" panose="020B0606030504020204" pitchFamily="34" charset="0"/>
              </a:rPr>
              <a:t>có</a:t>
            </a:r>
            <a:r>
              <a:rPr lang="vi-VN" b="0" i="0" dirty="0">
                <a:solidFill>
                  <a:srgbClr val="1B1B1B"/>
                </a:solidFill>
                <a:effectLst/>
                <a:latin typeface="Open Sans" panose="020B0606030504020204" pitchFamily="34" charset="0"/>
              </a:rPr>
              <a:t> thể tính toán cùng lúc trên toàn bộ tập dữ liệu mà không cần phải trích xuất mẫu tính toán thử nghiệm</a:t>
            </a:r>
            <a:r>
              <a:rPr lang="en-US" b="0" i="0" dirty="0">
                <a:solidFill>
                  <a:srgbClr val="1B1B1B"/>
                </a:solidFill>
                <a:effectLst/>
                <a:latin typeface="Open Sans" panose="020B0606030504020204" pitchFamily="34" charset="0"/>
              </a:rPr>
              <a:t>.</a:t>
            </a:r>
            <a:r>
              <a:rPr lang="en-US" dirty="0"/>
              <a:t> </a:t>
            </a:r>
            <a:r>
              <a:rPr lang="en-US" dirty="0" err="1"/>
              <a:t>Những</a:t>
            </a:r>
            <a:r>
              <a:rPr lang="en-US" dirty="0"/>
              <a:t> </a:t>
            </a:r>
            <a:r>
              <a:rPr lang="en-US" dirty="0" err="1"/>
              <a:t>công</a:t>
            </a:r>
            <a:r>
              <a:rPr lang="en-US" dirty="0"/>
              <a:t> </a:t>
            </a:r>
            <a:r>
              <a:rPr lang="en-US" dirty="0" err="1"/>
              <a:t>cụ</a:t>
            </a:r>
            <a:r>
              <a:rPr lang="en-US" dirty="0"/>
              <a:t> </a:t>
            </a:r>
            <a:r>
              <a:rPr lang="en-US" dirty="0" err="1"/>
              <a:t>như</a:t>
            </a:r>
            <a:r>
              <a:rPr lang="en-US" dirty="0"/>
              <a:t> Spark SQL, Spark Streaming </a:t>
            </a:r>
            <a:r>
              <a:rPr lang="en-US" dirty="0" err="1"/>
              <a:t>và</a:t>
            </a:r>
            <a:r>
              <a:rPr lang="en-US" dirty="0"/>
              <a:t> </a:t>
            </a:r>
            <a:r>
              <a:rPr lang="en-US" dirty="0" err="1"/>
              <a:t>GraphX</a:t>
            </a:r>
            <a:r>
              <a:rPr lang="en-US" dirty="0"/>
              <a:t>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phức</a:t>
            </a:r>
            <a:r>
              <a:rPr lang="en-US" dirty="0"/>
              <a:t> </a:t>
            </a:r>
            <a:r>
              <a:rPr lang="en-US" dirty="0" err="1"/>
              <a:t>tạp</a:t>
            </a:r>
            <a:r>
              <a:rPr lang="en-US" dirty="0"/>
              <a:t> </a:t>
            </a:r>
            <a:r>
              <a:rPr lang="en-US" dirty="0" err="1"/>
              <a:t>một</a:t>
            </a:r>
            <a:r>
              <a:rPr lang="en-US" dirty="0"/>
              <a:t> </a:t>
            </a:r>
            <a:r>
              <a:rPr lang="en-US" dirty="0" err="1"/>
              <a:t>cách</a:t>
            </a:r>
            <a:r>
              <a:rPr lang="en-US" dirty="0"/>
              <a:t> </a:t>
            </a:r>
            <a:r>
              <a:rPr lang="en-US" dirty="0" err="1"/>
              <a:t>dễ</a:t>
            </a:r>
            <a:r>
              <a:rPr lang="en-US" dirty="0"/>
              <a:t> </a:t>
            </a:r>
            <a:r>
              <a:rPr lang="en-US" dirty="0" err="1"/>
              <a:t>dàng</a:t>
            </a:r>
            <a:r>
              <a:rPr lang="en-US" dirty="0"/>
              <a:t>.</a:t>
            </a:r>
            <a:r>
              <a:rPr lang="vi-VN" b="0" i="0" dirty="0">
                <a:solidFill>
                  <a:srgbClr val="1B1B1B"/>
                </a:solidFill>
                <a:effectLst/>
                <a:latin typeface="Open Sans" panose="020B0606030504020204" pitchFamily="34" charset="0"/>
              </a:rPr>
              <a:t> Tốc độ xử lý của </a:t>
            </a:r>
            <a:r>
              <a:rPr lang="vi-VN" b="0" i="0" dirty="0" err="1">
                <a:solidFill>
                  <a:srgbClr val="1B1B1B"/>
                </a:solidFill>
                <a:effectLst/>
                <a:latin typeface="Open Sans" panose="020B0606030504020204" pitchFamily="34" charset="0"/>
              </a:rPr>
              <a:t>Spark</a:t>
            </a:r>
            <a:r>
              <a:rPr lang="vi-VN" b="0" i="0" dirty="0">
                <a:solidFill>
                  <a:srgbClr val="1B1B1B"/>
                </a:solidFill>
                <a:effectLst/>
                <a:latin typeface="Open Sans" panose="020B0606030504020204" pitchFamily="34" charset="0"/>
              </a:rPr>
              <a:t> có được do việc tính toán được thực hiện cùng lúc trên nhiều máy khác nhau.</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vi-VN" dirty="0"/>
              <a:t>Thành phần trung tâm của </a:t>
            </a:r>
            <a:r>
              <a:rPr lang="vi-VN" dirty="0" err="1"/>
              <a:t>Spark</a:t>
            </a:r>
            <a:r>
              <a:rPr lang="vi-VN" dirty="0"/>
              <a:t> là </a:t>
            </a:r>
            <a:r>
              <a:rPr lang="vi-VN" dirty="0" err="1"/>
              <a:t>Spark</a:t>
            </a:r>
            <a:r>
              <a:rPr lang="vi-VN" dirty="0"/>
              <a:t> </a:t>
            </a:r>
            <a:r>
              <a:rPr lang="vi-VN" dirty="0" err="1"/>
              <a:t>Core</a:t>
            </a:r>
            <a:r>
              <a:rPr lang="vi-VN" dirty="0"/>
              <a:t>: cung cấp những chức năng cơ bản nhất của </a:t>
            </a:r>
            <a:r>
              <a:rPr lang="vi-VN" dirty="0" err="1"/>
              <a:t>Spark</a:t>
            </a:r>
            <a:r>
              <a:rPr lang="vi-VN" dirty="0"/>
              <a:t> như lập lịch cho các tác vụ, quản lý bộ nhớ, </a:t>
            </a:r>
            <a:r>
              <a:rPr lang="vi-VN" dirty="0" err="1"/>
              <a:t>fault</a:t>
            </a:r>
            <a:r>
              <a:rPr lang="vi-VN" dirty="0"/>
              <a:t> </a:t>
            </a:r>
            <a:r>
              <a:rPr lang="vi-VN" dirty="0" err="1"/>
              <a:t>recovery</a:t>
            </a:r>
            <a:r>
              <a:rPr lang="vi-VN" dirty="0"/>
              <a:t>, tương tác với các hệ thống lưu trữ…Đặc biệt, </a:t>
            </a:r>
            <a:r>
              <a:rPr lang="vi-VN" dirty="0" err="1"/>
              <a:t>Spark</a:t>
            </a:r>
            <a:r>
              <a:rPr lang="vi-VN" dirty="0"/>
              <a:t> </a:t>
            </a:r>
            <a:r>
              <a:rPr lang="vi-VN" dirty="0" err="1"/>
              <a:t>Core</a:t>
            </a:r>
            <a:r>
              <a:rPr lang="vi-VN" dirty="0"/>
              <a:t> cung cấp API để định nghĩa RDD (</a:t>
            </a:r>
            <a:r>
              <a:rPr lang="vi-VN" dirty="0" err="1"/>
              <a:t>Resilient</a:t>
            </a:r>
            <a:r>
              <a:rPr lang="vi-VN" dirty="0"/>
              <a:t> </a:t>
            </a:r>
            <a:r>
              <a:rPr lang="vi-VN" dirty="0" err="1"/>
              <a:t>Distributed</a:t>
            </a:r>
            <a:r>
              <a:rPr lang="vi-VN" dirty="0"/>
              <a:t> </a:t>
            </a:r>
            <a:r>
              <a:rPr lang="vi-VN" dirty="0" err="1"/>
              <a:t>DataSet</a:t>
            </a:r>
            <a:r>
              <a:rPr lang="vi-VN" dirty="0"/>
              <a:t>) là tập hợp của các </a:t>
            </a:r>
            <a:r>
              <a:rPr lang="vi-VN" dirty="0" err="1"/>
              <a:t>item</a:t>
            </a:r>
            <a:r>
              <a:rPr lang="vi-VN" dirty="0"/>
              <a:t> được phân tán trên các </a:t>
            </a:r>
            <a:r>
              <a:rPr lang="vi-VN" dirty="0" err="1"/>
              <a:t>node</a:t>
            </a:r>
            <a:r>
              <a:rPr lang="vi-VN" dirty="0"/>
              <a:t> của </a:t>
            </a:r>
            <a:r>
              <a:rPr lang="vi-VN" dirty="0" err="1"/>
              <a:t>cluster</a:t>
            </a:r>
            <a:r>
              <a:rPr lang="vi-VN" dirty="0"/>
              <a:t> và có thể được xử lý song </a:t>
            </a:r>
            <a:r>
              <a:rPr lang="vi-VN" dirty="0" err="1"/>
              <a:t>song</a:t>
            </a:r>
            <a:r>
              <a:rPr lang="vi-VN" dirty="0"/>
              <a:t>.</a:t>
            </a:r>
          </a:p>
          <a:p>
            <a:endParaRPr lang="vi-VN" dirty="0"/>
          </a:p>
          <a:p>
            <a:r>
              <a:rPr lang="vi-VN" dirty="0" err="1"/>
              <a:t>Spark</a:t>
            </a:r>
            <a:r>
              <a:rPr lang="vi-VN" dirty="0"/>
              <a:t> có thể chạy trên nhiều loại </a:t>
            </a:r>
            <a:r>
              <a:rPr lang="vi-VN" dirty="0" err="1"/>
              <a:t>Cluster</a:t>
            </a:r>
            <a:r>
              <a:rPr lang="vi-VN" dirty="0"/>
              <a:t> </a:t>
            </a:r>
            <a:r>
              <a:rPr lang="vi-VN" dirty="0" err="1"/>
              <a:t>Managers</a:t>
            </a:r>
            <a:r>
              <a:rPr lang="vi-VN" dirty="0"/>
              <a:t> như </a:t>
            </a:r>
            <a:r>
              <a:rPr lang="vi-VN" dirty="0" err="1"/>
              <a:t>Hadoop</a:t>
            </a:r>
            <a:r>
              <a:rPr lang="vi-VN" dirty="0"/>
              <a:t> YARN, </a:t>
            </a:r>
            <a:r>
              <a:rPr lang="vi-VN" dirty="0" err="1"/>
              <a:t>Apache</a:t>
            </a:r>
            <a:r>
              <a:rPr lang="vi-VN" dirty="0"/>
              <a:t> </a:t>
            </a:r>
            <a:r>
              <a:rPr lang="vi-VN" dirty="0" err="1"/>
              <a:t>Mesos</a:t>
            </a:r>
            <a:r>
              <a:rPr lang="vi-VN" dirty="0"/>
              <a:t>, </a:t>
            </a:r>
            <a:r>
              <a:rPr lang="vi-VN" dirty="0" err="1"/>
              <a:t>Kubernetes</a:t>
            </a:r>
            <a:r>
              <a:rPr lang="vi-VN" dirty="0"/>
              <a:t> hoặc trên chính </a:t>
            </a:r>
            <a:r>
              <a:rPr lang="vi-VN" dirty="0" err="1"/>
              <a:t>cluster</a:t>
            </a:r>
            <a:r>
              <a:rPr lang="vi-VN" dirty="0"/>
              <a:t> </a:t>
            </a:r>
            <a:r>
              <a:rPr lang="vi-VN" dirty="0" err="1"/>
              <a:t>manager</a:t>
            </a:r>
            <a:r>
              <a:rPr lang="vi-VN" dirty="0"/>
              <a:t> được tích hợp </a:t>
            </a:r>
            <a:r>
              <a:rPr lang="vi-VN" dirty="0" err="1"/>
              <a:t>Spark</a:t>
            </a:r>
            <a:r>
              <a:rPr lang="vi-VN" dirty="0"/>
              <a:t> được gọi là </a:t>
            </a:r>
            <a:r>
              <a:rPr lang="vi-VN" dirty="0" err="1"/>
              <a:t>Standalone</a:t>
            </a:r>
            <a:r>
              <a:rPr lang="vi-VN" dirty="0"/>
              <a:t> </a:t>
            </a:r>
            <a:r>
              <a:rPr lang="vi-VN" dirty="0" err="1"/>
              <a:t>Scheduler</a:t>
            </a:r>
            <a:r>
              <a:rPr lang="vi-VN" dirty="0"/>
              <a:t>.</a:t>
            </a:r>
          </a:p>
          <a:p>
            <a:endParaRPr lang="vi-VN" dirty="0"/>
          </a:p>
          <a:p>
            <a:r>
              <a:rPr lang="vi-VN" dirty="0" err="1"/>
              <a:t>Spark</a:t>
            </a:r>
            <a:r>
              <a:rPr lang="vi-VN" dirty="0"/>
              <a:t> SQL cho phép truy vấn dữ liệu cấu trúc qua các câu lệnh SQL. </a:t>
            </a:r>
            <a:r>
              <a:rPr lang="vi-VN" dirty="0" err="1"/>
              <a:t>Spark</a:t>
            </a:r>
            <a:r>
              <a:rPr lang="vi-VN" dirty="0"/>
              <a:t> SQL có thể thao tác với nhiều nguồn dữ liệu như </a:t>
            </a:r>
            <a:r>
              <a:rPr lang="vi-VN" dirty="0" err="1"/>
              <a:t>Hive</a:t>
            </a:r>
            <a:r>
              <a:rPr lang="vi-VN" dirty="0"/>
              <a:t> </a:t>
            </a:r>
            <a:r>
              <a:rPr lang="vi-VN" dirty="0" err="1"/>
              <a:t>tables</a:t>
            </a:r>
            <a:r>
              <a:rPr lang="vi-VN" dirty="0"/>
              <a:t>, </a:t>
            </a:r>
            <a:r>
              <a:rPr lang="vi-VN" dirty="0" err="1"/>
              <a:t>Parquet</a:t>
            </a:r>
            <a:r>
              <a:rPr lang="vi-VN" dirty="0"/>
              <a:t>, và JSON.</a:t>
            </a:r>
          </a:p>
          <a:p>
            <a:endParaRPr lang="vi-VN" dirty="0"/>
          </a:p>
          <a:p>
            <a:r>
              <a:rPr lang="vi-VN" dirty="0" err="1"/>
              <a:t>Spark</a:t>
            </a:r>
            <a:r>
              <a:rPr lang="vi-VN" dirty="0"/>
              <a:t> </a:t>
            </a:r>
            <a:r>
              <a:rPr lang="vi-VN" dirty="0" err="1"/>
              <a:t>Streaming</a:t>
            </a:r>
            <a:r>
              <a:rPr lang="vi-VN" dirty="0"/>
              <a:t> cung cấp API để dễ dàng xử lý dữ liệu </a:t>
            </a:r>
            <a:r>
              <a:rPr lang="vi-VN" dirty="0" err="1"/>
              <a:t>stream</a:t>
            </a:r>
            <a:r>
              <a:rPr lang="vi-VN" dirty="0"/>
              <a:t>,</a:t>
            </a:r>
          </a:p>
          <a:p>
            <a:endParaRPr lang="vi-VN" dirty="0"/>
          </a:p>
          <a:p>
            <a:r>
              <a:rPr lang="vi-VN" dirty="0" err="1"/>
              <a:t>MLlib</a:t>
            </a:r>
            <a:r>
              <a:rPr lang="vi-VN" dirty="0"/>
              <a:t> Cung cấp rất nhiều thuật toán của học máy như: </a:t>
            </a:r>
            <a:r>
              <a:rPr lang="vi-VN" dirty="0" err="1"/>
              <a:t>classification</a:t>
            </a:r>
            <a:r>
              <a:rPr lang="vi-VN" dirty="0"/>
              <a:t>, </a:t>
            </a:r>
            <a:r>
              <a:rPr lang="vi-VN" dirty="0" err="1"/>
              <a:t>regression</a:t>
            </a:r>
            <a:r>
              <a:rPr lang="vi-VN" dirty="0"/>
              <a:t>, </a:t>
            </a:r>
            <a:r>
              <a:rPr lang="vi-VN" dirty="0" err="1"/>
              <a:t>clustering</a:t>
            </a:r>
            <a:r>
              <a:rPr lang="vi-VN" dirty="0"/>
              <a:t>, </a:t>
            </a:r>
            <a:r>
              <a:rPr lang="vi-VN" dirty="0" err="1"/>
              <a:t>collaborative</a:t>
            </a:r>
            <a:r>
              <a:rPr lang="vi-VN" dirty="0"/>
              <a:t> </a:t>
            </a:r>
            <a:r>
              <a:rPr lang="vi-VN" dirty="0" err="1"/>
              <a:t>filtering</a:t>
            </a:r>
            <a:r>
              <a:rPr lang="vi-VN" dirty="0"/>
              <a:t>…</a:t>
            </a:r>
          </a:p>
          <a:p>
            <a:endParaRPr lang="vi-VN" dirty="0"/>
          </a:p>
          <a:p>
            <a:r>
              <a:rPr lang="vi-VN" dirty="0" err="1"/>
              <a:t>GraphX</a:t>
            </a:r>
            <a:r>
              <a:rPr lang="vi-VN" dirty="0"/>
              <a:t> là thư viện để xử lý đồ thị</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73092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vi-VN" dirty="0" err="1"/>
              <a:t>Spark</a:t>
            </a:r>
            <a:r>
              <a:rPr lang="vi-VN" dirty="0"/>
              <a:t> </a:t>
            </a:r>
            <a:r>
              <a:rPr lang="vi-VN" dirty="0" err="1"/>
              <a:t>Core</a:t>
            </a:r>
            <a:r>
              <a:rPr lang="vi-VN" dirty="0"/>
              <a:t> được cấu thành từ 2 phần chính là trình thực thi (</a:t>
            </a:r>
            <a:r>
              <a:rPr lang="vi-VN" dirty="0" err="1"/>
              <a:t>executors</a:t>
            </a:r>
            <a:r>
              <a:rPr lang="vi-VN" dirty="0"/>
              <a:t>) và trình điều khiển (</a:t>
            </a:r>
            <a:r>
              <a:rPr lang="vi-VN" dirty="0" err="1"/>
              <a:t>driver</a:t>
            </a:r>
            <a:r>
              <a:rPr lang="vi-VN" dirty="0"/>
              <a:t>).</a:t>
            </a:r>
          </a:p>
          <a:p>
            <a:r>
              <a:rPr lang="vi-VN" dirty="0" err="1"/>
              <a:t>Driver</a:t>
            </a:r>
            <a:r>
              <a:rPr lang="vi-VN" dirty="0"/>
              <a:t> được cài trên </a:t>
            </a:r>
            <a:r>
              <a:rPr lang="vi-VN" dirty="0" err="1"/>
              <a:t>node</a:t>
            </a:r>
            <a:r>
              <a:rPr lang="vi-VN" dirty="0"/>
              <a:t> </a:t>
            </a:r>
            <a:r>
              <a:rPr lang="vi-VN" dirty="0" err="1"/>
              <a:t>Master</a:t>
            </a:r>
            <a:r>
              <a:rPr lang="vi-VN" dirty="0"/>
              <a:t>, </a:t>
            </a:r>
            <a:r>
              <a:rPr lang="vi-VN" dirty="0" err="1"/>
              <a:t>excecutor</a:t>
            </a:r>
            <a:r>
              <a:rPr lang="vi-VN" dirty="0"/>
              <a:t> được cài trên </a:t>
            </a:r>
            <a:r>
              <a:rPr lang="vi-VN" dirty="0" err="1"/>
              <a:t>node</a:t>
            </a:r>
            <a:r>
              <a:rPr lang="vi-VN" dirty="0"/>
              <a:t> </a:t>
            </a:r>
            <a:r>
              <a:rPr lang="vi-VN" dirty="0" err="1"/>
              <a:t>worker</a:t>
            </a:r>
            <a:r>
              <a:rPr lang="vi-VN" dirty="0"/>
              <a:t>. </a:t>
            </a:r>
          </a:p>
          <a:p>
            <a:r>
              <a:rPr lang="vi-VN" dirty="0"/>
              <a:t>Chức năng trình điều khiển giúp chuyển đổi mã người dùng thành nhiều tác vụ (</a:t>
            </a:r>
            <a:r>
              <a:rPr lang="vi-VN" dirty="0" err="1"/>
              <a:t>tasks</a:t>
            </a:r>
            <a:r>
              <a:rPr lang="vi-VN" dirty="0"/>
              <a:t>), phân phối trên các nút xử lý (</a:t>
            </a:r>
            <a:r>
              <a:rPr lang="vi-VN" dirty="0" err="1"/>
              <a:t>worker</a:t>
            </a:r>
            <a:r>
              <a:rPr lang="vi-VN" dirty="0"/>
              <a:t> </a:t>
            </a:r>
            <a:r>
              <a:rPr lang="vi-VN" dirty="0" err="1"/>
              <a:t>nodes</a:t>
            </a:r>
            <a:r>
              <a:rPr lang="vi-VN" dirty="0"/>
              <a:t>). Trình thực thi sẽ thực hiện các nhiệm vụ và chạy trên các nút xử lý mà trình điều </a:t>
            </a:r>
            <a:r>
              <a:rPr lang="vi-VN" dirty="0" err="1"/>
              <a:t>điều</a:t>
            </a:r>
            <a:r>
              <a:rPr lang="vi-VN" dirty="0"/>
              <a:t> khiển giao cho nó.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96673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vi-VN" dirty="0"/>
              <a:t>Tốc độ và khả năng phân tích thời gian thực ấn tượng</a:t>
            </a:r>
          </a:p>
          <a:p>
            <a:r>
              <a:rPr lang="vi-VN" dirty="0" err="1"/>
              <a:t>Apache</a:t>
            </a:r>
            <a:r>
              <a:rPr lang="vi-VN" dirty="0"/>
              <a:t> </a:t>
            </a:r>
            <a:r>
              <a:rPr lang="vi-VN" dirty="0" err="1"/>
              <a:t>Spark</a:t>
            </a:r>
            <a:r>
              <a:rPr lang="vi-VN" dirty="0"/>
              <a:t> có khả năng xử lý hàng loạt dữ liệu đến từ các luồng sự kiện trong thời gian thực. Tốc độ xử lý của </a:t>
            </a:r>
            <a:r>
              <a:rPr lang="vi-VN" dirty="0" err="1"/>
              <a:t>Apache</a:t>
            </a:r>
            <a:r>
              <a:rPr lang="vi-VN" dirty="0"/>
              <a:t> </a:t>
            </a:r>
            <a:r>
              <a:rPr lang="vi-VN" dirty="0" err="1"/>
              <a:t>Spark</a:t>
            </a:r>
            <a:r>
              <a:rPr lang="vi-VN" dirty="0"/>
              <a:t> cũng cực kỳ ấn tượng, có thể lên đến hàng triệu sự kiện mỗi giây.</a:t>
            </a:r>
          </a:p>
          <a:p>
            <a:endParaRPr lang="vi-VN" dirty="0"/>
          </a:p>
          <a:p>
            <a:r>
              <a:rPr lang="vi-VN" dirty="0"/>
              <a:t>Dễ sử dụng</a:t>
            </a:r>
          </a:p>
          <a:p>
            <a:r>
              <a:rPr lang="vi-VN" dirty="0" err="1"/>
              <a:t>Apache</a:t>
            </a:r>
            <a:r>
              <a:rPr lang="vi-VN" dirty="0"/>
              <a:t> </a:t>
            </a:r>
            <a:r>
              <a:rPr lang="vi-VN" dirty="0" err="1"/>
              <a:t>Spark</a:t>
            </a:r>
            <a:r>
              <a:rPr lang="vi-VN" dirty="0"/>
              <a:t> giúp người dùng tiếp cận dễ dàng hơn với công nghệ tính toán song </a:t>
            </a:r>
            <a:r>
              <a:rPr lang="vi-VN" dirty="0" err="1"/>
              <a:t>song</a:t>
            </a:r>
            <a:r>
              <a:rPr lang="vi-VN" dirty="0"/>
              <a:t>. Bạn chỉ cần có sẵn các kiến thức cơ bản về </a:t>
            </a:r>
            <a:r>
              <a:rPr lang="vi-VN" dirty="0" err="1"/>
              <a:t>database</a:t>
            </a:r>
            <a:r>
              <a:rPr lang="vi-VN" dirty="0"/>
              <a:t>, lập trình </a:t>
            </a:r>
            <a:r>
              <a:rPr lang="vi-VN" dirty="0" err="1"/>
              <a:t>Python</a:t>
            </a:r>
            <a:r>
              <a:rPr lang="vi-VN" dirty="0"/>
              <a:t> hoặc </a:t>
            </a:r>
            <a:r>
              <a:rPr lang="vi-VN" dirty="0" err="1"/>
              <a:t>Scala</a:t>
            </a:r>
            <a:r>
              <a:rPr lang="vi-VN" dirty="0"/>
              <a:t> là đã có thể sử dụng được </a:t>
            </a:r>
            <a:r>
              <a:rPr lang="vi-VN" dirty="0" err="1"/>
              <a:t>framework</a:t>
            </a:r>
            <a:r>
              <a:rPr lang="vi-VN" dirty="0"/>
              <a:t> này. Đây cũng là điểm khác biệt lớn giữa </a:t>
            </a:r>
            <a:r>
              <a:rPr lang="vi-VN" dirty="0" err="1"/>
              <a:t>Apache</a:t>
            </a:r>
            <a:r>
              <a:rPr lang="vi-VN" dirty="0"/>
              <a:t> </a:t>
            </a:r>
            <a:r>
              <a:rPr lang="vi-VN" dirty="0" err="1"/>
              <a:t>Spark</a:t>
            </a:r>
            <a:r>
              <a:rPr lang="vi-VN" dirty="0"/>
              <a:t> và </a:t>
            </a:r>
            <a:r>
              <a:rPr lang="vi-VN" dirty="0" err="1"/>
              <a:t>Hadoop</a:t>
            </a:r>
            <a:r>
              <a:rPr lang="vi-VN"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77204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vi-VN" dirty="0"/>
          </a:p>
          <a:p>
            <a:r>
              <a:rPr lang="vi-VN" dirty="0"/>
              <a:t>Được hỗ trợ bởi nhiều thư viện cấp cao</a:t>
            </a:r>
          </a:p>
          <a:p>
            <a:r>
              <a:rPr lang="vi-VN" dirty="0" err="1"/>
              <a:t>Apache</a:t>
            </a:r>
            <a:r>
              <a:rPr lang="vi-VN" dirty="0"/>
              <a:t> </a:t>
            </a:r>
            <a:r>
              <a:rPr lang="vi-VN" dirty="0" err="1"/>
              <a:t>Spark</a:t>
            </a:r>
            <a:r>
              <a:rPr lang="vi-VN" dirty="0"/>
              <a:t> nhận được sự hỗ trợ của các thư viện cấp cao. Điều này sẽ giúp tăng hiệu suất cho nhà phát triển và đảm bảo sự kết nối liền mạch cho các quy trình làm việc phức tạp.</a:t>
            </a:r>
          </a:p>
          <a:p>
            <a:endParaRPr lang="vi-VN" dirty="0"/>
          </a:p>
          <a:p>
            <a:r>
              <a:rPr lang="vi-VN" dirty="0"/>
              <a:t>Khả năng tương thích cao và hỗ trợ nhiều loại ngôn ngữ lập trình</a:t>
            </a:r>
          </a:p>
          <a:p>
            <a:r>
              <a:rPr lang="vi-VN" dirty="0" err="1"/>
              <a:t>Apache</a:t>
            </a:r>
            <a:r>
              <a:rPr lang="vi-VN" dirty="0"/>
              <a:t> </a:t>
            </a:r>
            <a:r>
              <a:rPr lang="vi-VN" dirty="0" err="1"/>
              <a:t>Spark</a:t>
            </a:r>
            <a:r>
              <a:rPr lang="vi-VN" dirty="0"/>
              <a:t> có thể tương thích với tất cả các định dạng tệp và nguồn dữ liệu được hỗ trợ bởi cụm </a:t>
            </a:r>
            <a:r>
              <a:rPr lang="vi-VN" dirty="0" err="1"/>
              <a:t>Hadoop</a:t>
            </a:r>
            <a:r>
              <a:rPr lang="vi-VN" dirty="0"/>
              <a:t>.</a:t>
            </a:r>
          </a:p>
          <a:p>
            <a:endParaRPr lang="vi-VN" dirty="0"/>
          </a:p>
          <a:p>
            <a:r>
              <a:rPr lang="vi-VN" dirty="0"/>
              <a:t>Ngoài ra, </a:t>
            </a:r>
            <a:r>
              <a:rPr lang="vi-VN" dirty="0" err="1"/>
              <a:t>framework</a:t>
            </a:r>
            <a:r>
              <a:rPr lang="vi-VN" dirty="0"/>
              <a:t> này còn hỗ trợ nhiều loại ngôn ngữ lập trình như </a:t>
            </a:r>
            <a:r>
              <a:rPr lang="vi-VN" dirty="0" err="1"/>
              <a:t>Java</a:t>
            </a:r>
            <a:r>
              <a:rPr lang="vi-VN" dirty="0"/>
              <a:t>, </a:t>
            </a:r>
            <a:r>
              <a:rPr lang="vi-VN" dirty="0" err="1"/>
              <a:t>Scala</a:t>
            </a:r>
            <a:r>
              <a:rPr lang="vi-VN" dirty="0"/>
              <a:t>, R hay </a:t>
            </a:r>
            <a:r>
              <a:rPr lang="vi-VN" dirty="0" err="1"/>
              <a:t>Python</a:t>
            </a:r>
            <a:r>
              <a:rPr lang="vi-VN" dirty="0"/>
              <a:t> giúp các nhà phát triển dễ dàng xây dựng các ứng dụng của mình.</a:t>
            </a:r>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3302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34" dirty="0">
                <a:solidFill>
                  <a:srgbClr val="3B4A52"/>
                </a:solidFill>
                <a:latin typeface="Calibri (MS)"/>
              </a:rPr>
              <a:t>SPARK STREAMING LÀ MỘT EXTENSION CỦA SPARK CORE API. SPARK STREAMING GIÚP DỄ DÀNG XÂY DỰNG XỬ LÝ LỖI CHO CÁC LUỒNG DỮ LIỆU THỜI GIAN THỰC</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spc="234" dirty="0">
                <a:solidFill>
                  <a:srgbClr val="3B4A52"/>
                </a:solidFill>
                <a:latin typeface="Calibri (MS)"/>
              </a:rPr>
              <a:t>Vì vậy </a:t>
            </a:r>
            <a:r>
              <a:rPr lang="vi-VN" sz="1200" spc="234" dirty="0" err="1">
                <a:solidFill>
                  <a:srgbClr val="3B4A52"/>
                </a:solidFill>
                <a:latin typeface="Calibri (MS)"/>
              </a:rPr>
              <a:t>spark</a:t>
            </a:r>
            <a:r>
              <a:rPr lang="vi-VN" sz="1200" spc="234" dirty="0">
                <a:solidFill>
                  <a:srgbClr val="3B4A52"/>
                </a:solidFill>
                <a:latin typeface="Calibri (MS)"/>
              </a:rPr>
              <a:t> </a:t>
            </a:r>
            <a:r>
              <a:rPr lang="vi-VN" sz="1200" spc="234" dirty="0" err="1">
                <a:solidFill>
                  <a:srgbClr val="3B4A52"/>
                </a:solidFill>
                <a:latin typeface="Calibri (MS)"/>
              </a:rPr>
              <a:t>streaming</a:t>
            </a:r>
            <a:r>
              <a:rPr lang="vi-VN" sz="1200" spc="234" dirty="0">
                <a:solidFill>
                  <a:srgbClr val="3B4A52"/>
                </a:solidFill>
                <a:latin typeface="Calibri (MS)"/>
              </a:rPr>
              <a:t> kế thừa các đặc tính của </a:t>
            </a:r>
            <a:r>
              <a:rPr lang="vi-VN" sz="1200" spc="234" dirty="0" err="1">
                <a:solidFill>
                  <a:srgbClr val="3B4A52"/>
                </a:solidFill>
                <a:latin typeface="Calibri (MS)"/>
              </a:rPr>
              <a:t>spark</a:t>
            </a:r>
            <a:r>
              <a:rPr lang="vi-VN" sz="1200" spc="234" dirty="0">
                <a:solidFill>
                  <a:srgbClr val="3B4A52"/>
                </a:solidFill>
                <a:latin typeface="Calibri (MS)"/>
              </a:rPr>
              <a:t> và cho phép:</a:t>
            </a:r>
          </a:p>
          <a:p>
            <a:endParaRPr lang="vi-VN" sz="1200" spc="234" dirty="0">
              <a:solidFill>
                <a:srgbClr val="3B4A52"/>
              </a:solidFill>
              <a:latin typeface="Calibri (MS)"/>
            </a:endParaRPr>
          </a:p>
          <a:p>
            <a:r>
              <a:rPr lang="vi-VN" sz="1200" spc="234" dirty="0" err="1">
                <a:solidFill>
                  <a:srgbClr val="3B4A52"/>
                </a:solidFill>
                <a:latin typeface="Calibri (MS)"/>
              </a:rPr>
              <a:t>Scaling</a:t>
            </a:r>
            <a:r>
              <a:rPr lang="vi-VN" sz="1200" spc="234" dirty="0">
                <a:solidFill>
                  <a:srgbClr val="3B4A52"/>
                </a:solidFill>
                <a:latin typeface="Calibri (MS)"/>
              </a:rPr>
              <a:t>: dễ dàng </a:t>
            </a:r>
            <a:r>
              <a:rPr lang="vi-VN" sz="1200" spc="234" dirty="0" err="1">
                <a:solidFill>
                  <a:srgbClr val="3B4A52"/>
                </a:solidFill>
                <a:latin typeface="Calibri (MS)"/>
              </a:rPr>
              <a:t>scale</a:t>
            </a:r>
            <a:r>
              <a:rPr lang="vi-VN" sz="1200" spc="234" dirty="0">
                <a:solidFill>
                  <a:srgbClr val="3B4A52"/>
                </a:solidFill>
                <a:latin typeface="Calibri (MS)"/>
              </a:rPr>
              <a:t> lên hàng nghìn </a:t>
            </a:r>
            <a:r>
              <a:rPr lang="vi-VN" sz="1200" spc="234" dirty="0" err="1">
                <a:solidFill>
                  <a:srgbClr val="3B4A52"/>
                </a:solidFill>
                <a:latin typeface="Calibri (MS)"/>
              </a:rPr>
              <a:t>node</a:t>
            </a:r>
            <a:r>
              <a:rPr lang="vi-VN" sz="1200" spc="234" dirty="0">
                <a:solidFill>
                  <a:srgbClr val="3B4A52"/>
                </a:solidFill>
                <a:latin typeface="Calibri (MS)"/>
              </a:rPr>
              <a:t>.</a:t>
            </a:r>
          </a:p>
          <a:p>
            <a:endParaRPr lang="vi-VN" sz="1200" spc="234" dirty="0">
              <a:solidFill>
                <a:srgbClr val="3B4A52"/>
              </a:solidFill>
              <a:latin typeface="Calibri (MS)"/>
            </a:endParaRPr>
          </a:p>
          <a:p>
            <a:r>
              <a:rPr lang="vi-VN" sz="1200" spc="234" dirty="0" err="1">
                <a:solidFill>
                  <a:srgbClr val="3B4A52"/>
                </a:solidFill>
                <a:latin typeface="Calibri (MS)"/>
              </a:rPr>
              <a:t>Speed</a:t>
            </a:r>
            <a:r>
              <a:rPr lang="vi-VN" sz="1200" spc="234" dirty="0">
                <a:solidFill>
                  <a:srgbClr val="3B4A52"/>
                </a:solidFill>
                <a:latin typeface="Calibri (MS)"/>
              </a:rPr>
              <a:t>: </a:t>
            </a:r>
            <a:r>
              <a:rPr lang="vi-VN" sz="1200" spc="234" dirty="0" err="1">
                <a:solidFill>
                  <a:srgbClr val="3B4A52"/>
                </a:solidFill>
                <a:latin typeface="Calibri (MS)"/>
              </a:rPr>
              <a:t>Spark</a:t>
            </a:r>
            <a:r>
              <a:rPr lang="vi-VN" sz="1200" spc="234" dirty="0">
                <a:solidFill>
                  <a:srgbClr val="3B4A52"/>
                </a:solidFill>
                <a:latin typeface="Calibri (MS)"/>
              </a:rPr>
              <a:t> </a:t>
            </a:r>
            <a:r>
              <a:rPr lang="vi-VN" sz="1200" spc="234" dirty="0" err="1">
                <a:solidFill>
                  <a:srgbClr val="3B4A52"/>
                </a:solidFill>
                <a:latin typeface="Calibri (MS)"/>
              </a:rPr>
              <a:t>Streaming</a:t>
            </a:r>
            <a:r>
              <a:rPr lang="vi-VN" sz="1200" spc="234" dirty="0">
                <a:solidFill>
                  <a:srgbClr val="3B4A52"/>
                </a:solidFill>
                <a:latin typeface="Calibri (MS)"/>
              </a:rPr>
              <a:t> có khả năng giảm độ trễ xuống mức vài trăm </a:t>
            </a:r>
            <a:r>
              <a:rPr lang="vi-VN" sz="1200" spc="234" dirty="0" err="1">
                <a:solidFill>
                  <a:srgbClr val="3B4A52"/>
                </a:solidFill>
                <a:latin typeface="Calibri (MS)"/>
              </a:rPr>
              <a:t>milliseconds</a:t>
            </a:r>
            <a:r>
              <a:rPr lang="vi-VN" sz="1200" spc="234" dirty="0">
                <a:solidFill>
                  <a:srgbClr val="3B4A52"/>
                </a:solidFill>
                <a:latin typeface="Calibri (MS)"/>
              </a:rPr>
              <a:t>.</a:t>
            </a:r>
          </a:p>
          <a:p>
            <a:endParaRPr lang="vi-VN" sz="1200" spc="234" dirty="0">
              <a:solidFill>
                <a:srgbClr val="3B4A52"/>
              </a:solidFill>
              <a:latin typeface="Calibri (MS)"/>
            </a:endParaRPr>
          </a:p>
          <a:p>
            <a:r>
              <a:rPr lang="vi-VN" sz="1200" spc="234" dirty="0" err="1">
                <a:solidFill>
                  <a:srgbClr val="3B4A52"/>
                </a:solidFill>
                <a:latin typeface="Calibri (MS)"/>
              </a:rPr>
              <a:t>Fault</a:t>
            </a:r>
            <a:r>
              <a:rPr lang="vi-VN" sz="1200" spc="234" dirty="0">
                <a:solidFill>
                  <a:srgbClr val="3B4A52"/>
                </a:solidFill>
                <a:latin typeface="Calibri (MS)"/>
              </a:rPr>
              <a:t> </a:t>
            </a:r>
            <a:r>
              <a:rPr lang="vi-VN" sz="1200" spc="234" dirty="0" err="1">
                <a:solidFill>
                  <a:srgbClr val="3B4A52"/>
                </a:solidFill>
                <a:latin typeface="Calibri (MS)"/>
              </a:rPr>
              <a:t>Tolerance</a:t>
            </a:r>
            <a:r>
              <a:rPr lang="vi-VN" sz="1200" spc="234" dirty="0">
                <a:solidFill>
                  <a:srgbClr val="3B4A52"/>
                </a:solidFill>
                <a:latin typeface="Calibri (MS)"/>
              </a:rPr>
              <a:t>: Với các hệ thống bình thường, khi 1 </a:t>
            </a:r>
            <a:r>
              <a:rPr lang="vi-VN" sz="1200" spc="234" dirty="0" err="1">
                <a:solidFill>
                  <a:srgbClr val="3B4A52"/>
                </a:solidFill>
                <a:latin typeface="Calibri (MS)"/>
              </a:rPr>
              <a:t>node</a:t>
            </a:r>
            <a:r>
              <a:rPr lang="vi-VN" sz="1200" spc="234" dirty="0">
                <a:solidFill>
                  <a:srgbClr val="3B4A52"/>
                </a:solidFill>
                <a:latin typeface="Calibri (MS)"/>
              </a:rPr>
              <a:t> bị lỗi, </a:t>
            </a:r>
            <a:r>
              <a:rPr lang="vi-VN" sz="1200" spc="234" dirty="0" err="1">
                <a:solidFill>
                  <a:srgbClr val="3B4A52"/>
                </a:solidFill>
                <a:latin typeface="Calibri (MS)"/>
              </a:rPr>
              <a:t>failed</a:t>
            </a:r>
            <a:r>
              <a:rPr lang="vi-VN" sz="1200" spc="234" dirty="0">
                <a:solidFill>
                  <a:srgbClr val="3B4A52"/>
                </a:solidFill>
                <a:latin typeface="Calibri (MS)"/>
              </a:rPr>
              <a:t> </a:t>
            </a:r>
            <a:r>
              <a:rPr lang="vi-VN" sz="1200" spc="234" dirty="0" err="1">
                <a:solidFill>
                  <a:srgbClr val="3B4A52"/>
                </a:solidFill>
                <a:latin typeface="Calibri (MS)"/>
              </a:rPr>
              <a:t>operator</a:t>
            </a:r>
            <a:r>
              <a:rPr lang="vi-VN" sz="1200" spc="234" dirty="0">
                <a:solidFill>
                  <a:srgbClr val="3B4A52"/>
                </a:solidFill>
                <a:latin typeface="Calibri (MS)"/>
              </a:rPr>
              <a:t> sẽ được tính toán lại ở </a:t>
            </a:r>
            <a:r>
              <a:rPr lang="vi-VN" sz="1200" spc="234" dirty="0" err="1">
                <a:solidFill>
                  <a:srgbClr val="3B4A52"/>
                </a:solidFill>
                <a:latin typeface="Calibri (MS)"/>
              </a:rPr>
              <a:t>node</a:t>
            </a:r>
            <a:r>
              <a:rPr lang="vi-VN" sz="1200" spc="234" dirty="0">
                <a:solidFill>
                  <a:srgbClr val="3B4A52"/>
                </a:solidFill>
                <a:latin typeface="Calibri (MS)"/>
              </a:rPr>
              <a:t> khác. Vi vậy, đôi lúc hệ thống không thể hoạt động tiếp cho đến khi </a:t>
            </a:r>
            <a:r>
              <a:rPr lang="vi-VN" sz="1200" spc="234" dirty="0" err="1">
                <a:solidFill>
                  <a:srgbClr val="3B4A52"/>
                </a:solidFill>
                <a:latin typeface="Calibri (MS)"/>
              </a:rPr>
              <a:t>node</a:t>
            </a:r>
            <a:r>
              <a:rPr lang="vi-VN" sz="1200" spc="234" dirty="0">
                <a:solidFill>
                  <a:srgbClr val="3B4A52"/>
                </a:solidFill>
                <a:latin typeface="Calibri (MS)"/>
              </a:rPr>
              <a:t> đó tính toán xong. Với </a:t>
            </a:r>
            <a:r>
              <a:rPr lang="vi-VN" sz="1200" spc="234" dirty="0" err="1">
                <a:solidFill>
                  <a:srgbClr val="3B4A52"/>
                </a:solidFill>
                <a:latin typeface="Calibri (MS)"/>
              </a:rPr>
              <a:t>Spark</a:t>
            </a:r>
            <a:r>
              <a:rPr lang="vi-VN" sz="1200" spc="234" dirty="0">
                <a:solidFill>
                  <a:srgbClr val="3B4A52"/>
                </a:solidFill>
                <a:latin typeface="Calibri (MS)"/>
              </a:rPr>
              <a:t>, 1 tính toán được chi nhỏ thành các </a:t>
            </a:r>
            <a:r>
              <a:rPr lang="vi-VN" sz="1200" spc="234" dirty="0" err="1">
                <a:solidFill>
                  <a:srgbClr val="3B4A52"/>
                </a:solidFill>
                <a:latin typeface="Calibri (MS)"/>
              </a:rPr>
              <a:t>task</a:t>
            </a:r>
            <a:r>
              <a:rPr lang="vi-VN" sz="1200" spc="234" dirty="0">
                <a:solidFill>
                  <a:srgbClr val="3B4A52"/>
                </a:solidFill>
                <a:latin typeface="Calibri (MS)"/>
              </a:rPr>
              <a:t> con cho nhiều </a:t>
            </a:r>
            <a:r>
              <a:rPr lang="vi-VN" sz="1200" spc="234" dirty="0" err="1">
                <a:solidFill>
                  <a:srgbClr val="3B4A52"/>
                </a:solidFill>
                <a:latin typeface="Calibri (MS)"/>
              </a:rPr>
              <a:t>node</a:t>
            </a:r>
            <a:r>
              <a:rPr lang="vi-VN" sz="1200" spc="234" dirty="0">
                <a:solidFill>
                  <a:srgbClr val="3B4A52"/>
                </a:solidFill>
                <a:latin typeface="Calibri (MS)"/>
              </a:rPr>
              <a:t>. Khi 1 </a:t>
            </a:r>
            <a:r>
              <a:rPr lang="vi-VN" sz="1200" spc="234" dirty="0" err="1">
                <a:solidFill>
                  <a:srgbClr val="3B4A52"/>
                </a:solidFill>
                <a:latin typeface="Calibri (MS)"/>
              </a:rPr>
              <a:t>task</a:t>
            </a:r>
            <a:r>
              <a:rPr lang="vi-VN" sz="1200" spc="234" dirty="0">
                <a:solidFill>
                  <a:srgbClr val="3B4A52"/>
                </a:solidFill>
                <a:latin typeface="Calibri (MS)"/>
              </a:rPr>
              <a:t> bị lỗi, các </a:t>
            </a:r>
            <a:r>
              <a:rPr lang="vi-VN" sz="1200" spc="234" dirty="0" err="1">
                <a:solidFill>
                  <a:srgbClr val="3B4A52"/>
                </a:solidFill>
                <a:latin typeface="Calibri (MS)"/>
              </a:rPr>
              <a:t>node</a:t>
            </a:r>
            <a:r>
              <a:rPr lang="vi-VN" sz="1200" spc="234" dirty="0">
                <a:solidFill>
                  <a:srgbClr val="3B4A52"/>
                </a:solidFill>
                <a:latin typeface="Calibri (MS)"/>
              </a:rPr>
              <a:t> khác sẽ thay thế thực hiện việc tính toán đó và do </a:t>
            </a:r>
            <a:r>
              <a:rPr lang="vi-VN" sz="1200" spc="234" dirty="0" err="1">
                <a:solidFill>
                  <a:srgbClr val="3B4A52"/>
                </a:solidFill>
                <a:latin typeface="Calibri (MS)"/>
              </a:rPr>
              <a:t>task</a:t>
            </a:r>
            <a:r>
              <a:rPr lang="vi-VN" sz="1200" spc="234" dirty="0">
                <a:solidFill>
                  <a:srgbClr val="3B4A52"/>
                </a:solidFill>
                <a:latin typeface="Calibri (MS)"/>
              </a:rPr>
              <a:t> đã rất nhỏ nên việc thực hiện lại này sẽ nhanh chóng hơn cách tiếp cận trên.</a:t>
            </a:r>
          </a:p>
          <a:p>
            <a:endParaRPr lang="vi-VN" sz="1200" spc="234" dirty="0">
              <a:solidFill>
                <a:srgbClr val="3B4A52"/>
              </a:solidFill>
              <a:latin typeface="Calibri (MS)"/>
            </a:endParaRPr>
          </a:p>
          <a:p>
            <a:r>
              <a:rPr lang="vi-VN" sz="1200" spc="234" dirty="0" err="1">
                <a:solidFill>
                  <a:srgbClr val="3B4A52"/>
                </a:solidFill>
                <a:latin typeface="Calibri (MS)"/>
              </a:rPr>
              <a:t>Integration</a:t>
            </a:r>
            <a:r>
              <a:rPr lang="vi-VN" sz="1200" spc="234" dirty="0">
                <a:solidFill>
                  <a:srgbClr val="3B4A52"/>
                </a:solidFill>
                <a:latin typeface="Calibri (MS)"/>
              </a:rPr>
              <a:t>: </a:t>
            </a:r>
            <a:r>
              <a:rPr lang="vi-VN" sz="1200" spc="234" dirty="0" err="1">
                <a:solidFill>
                  <a:srgbClr val="3B4A52"/>
                </a:solidFill>
                <a:latin typeface="Calibri (MS)"/>
              </a:rPr>
              <a:t>DStream</a:t>
            </a:r>
            <a:r>
              <a:rPr lang="vi-VN" sz="1200" spc="234" dirty="0">
                <a:solidFill>
                  <a:srgbClr val="3B4A52"/>
                </a:solidFill>
                <a:latin typeface="Calibri (MS)"/>
              </a:rPr>
              <a:t> đại diện cho </a:t>
            </a:r>
            <a:r>
              <a:rPr lang="vi-VN" sz="1200" spc="234" dirty="0" err="1">
                <a:solidFill>
                  <a:srgbClr val="3B4A52"/>
                </a:solidFill>
                <a:latin typeface="Calibri (MS)"/>
              </a:rPr>
              <a:t>series</a:t>
            </a:r>
            <a:r>
              <a:rPr lang="vi-VN" sz="1200" spc="234" dirty="0">
                <a:solidFill>
                  <a:srgbClr val="3B4A52"/>
                </a:solidFill>
                <a:latin typeface="Calibri (MS)"/>
              </a:rPr>
              <a:t> các </a:t>
            </a:r>
            <a:r>
              <a:rPr lang="vi-VN" sz="1200" spc="234" dirty="0" err="1">
                <a:solidFill>
                  <a:srgbClr val="3B4A52"/>
                </a:solidFill>
                <a:latin typeface="Calibri (MS)"/>
              </a:rPr>
              <a:t>RDDs</a:t>
            </a:r>
            <a:r>
              <a:rPr lang="vi-VN" sz="1200" spc="234" dirty="0">
                <a:solidFill>
                  <a:srgbClr val="3B4A52"/>
                </a:solidFill>
                <a:latin typeface="Calibri (MS)"/>
              </a:rPr>
              <a:t> trong </a:t>
            </a:r>
            <a:r>
              <a:rPr lang="vi-VN" sz="1200" spc="234" dirty="0" err="1">
                <a:solidFill>
                  <a:srgbClr val="3B4A52"/>
                </a:solidFill>
                <a:latin typeface="Calibri (MS)"/>
              </a:rPr>
              <a:t>Spark</a:t>
            </a:r>
            <a:r>
              <a:rPr lang="vi-VN" sz="1200" spc="234" dirty="0">
                <a:solidFill>
                  <a:srgbClr val="3B4A52"/>
                </a:solidFill>
                <a:latin typeface="Calibri (MS)"/>
              </a:rPr>
              <a:t>. Vì vậy, bất cứ </a:t>
            </a:r>
            <a:r>
              <a:rPr lang="vi-VN" sz="1200" spc="234" dirty="0" err="1">
                <a:solidFill>
                  <a:srgbClr val="3B4A52"/>
                </a:solidFill>
                <a:latin typeface="Calibri (MS)"/>
              </a:rPr>
              <a:t>function</a:t>
            </a:r>
            <a:r>
              <a:rPr lang="vi-VN" sz="1200" spc="234" dirty="0">
                <a:solidFill>
                  <a:srgbClr val="3B4A52"/>
                </a:solidFill>
                <a:latin typeface="Calibri (MS)"/>
              </a:rPr>
              <a:t> nào của </a:t>
            </a:r>
            <a:r>
              <a:rPr lang="vi-VN" sz="1200" spc="234" dirty="0" err="1">
                <a:solidFill>
                  <a:srgbClr val="3B4A52"/>
                </a:solidFill>
                <a:latin typeface="Calibri (MS)"/>
              </a:rPr>
              <a:t>Apache</a:t>
            </a:r>
            <a:r>
              <a:rPr lang="vi-VN" sz="1200" spc="234" dirty="0">
                <a:solidFill>
                  <a:srgbClr val="3B4A52"/>
                </a:solidFill>
                <a:latin typeface="Calibri (MS)"/>
              </a:rPr>
              <a:t> </a:t>
            </a:r>
            <a:r>
              <a:rPr lang="vi-VN" sz="1200" spc="234" dirty="0" err="1">
                <a:solidFill>
                  <a:srgbClr val="3B4A52"/>
                </a:solidFill>
                <a:latin typeface="Calibri (MS)"/>
              </a:rPr>
              <a:t>Spark</a:t>
            </a:r>
            <a:r>
              <a:rPr lang="vi-VN" sz="1200" spc="234" dirty="0">
                <a:solidFill>
                  <a:srgbClr val="3B4A52"/>
                </a:solidFill>
                <a:latin typeface="Calibri (MS)"/>
              </a:rPr>
              <a:t> đều có thể dùng để xử dữ liệu.</a:t>
            </a:r>
          </a:p>
          <a:p>
            <a:endParaRPr lang="vi-VN" sz="1200" spc="234" dirty="0">
              <a:solidFill>
                <a:srgbClr val="3B4A52"/>
              </a:solidFill>
              <a:latin typeface="Calibri (MS)"/>
            </a:endParaRPr>
          </a:p>
          <a:p>
            <a:r>
              <a:rPr lang="vi-VN" sz="1200" spc="234" dirty="0" err="1">
                <a:solidFill>
                  <a:srgbClr val="3B4A52"/>
                </a:solidFill>
                <a:latin typeface="Calibri (MS)"/>
              </a:rPr>
              <a:t>Business</a:t>
            </a:r>
            <a:r>
              <a:rPr lang="vi-VN" sz="1200" spc="234" dirty="0">
                <a:solidFill>
                  <a:srgbClr val="3B4A52"/>
                </a:solidFill>
                <a:latin typeface="Calibri (MS)"/>
              </a:rPr>
              <a:t> </a:t>
            </a:r>
            <a:r>
              <a:rPr lang="vi-VN" sz="1200" spc="234" dirty="0" err="1">
                <a:solidFill>
                  <a:srgbClr val="3B4A52"/>
                </a:solidFill>
                <a:latin typeface="Calibri (MS)"/>
              </a:rPr>
              <a:t>Analysis</a:t>
            </a:r>
            <a:r>
              <a:rPr lang="vi-VN" sz="1200" spc="234" dirty="0">
                <a:solidFill>
                  <a:srgbClr val="3B4A52"/>
                </a:solidFill>
                <a:latin typeface="Calibri (MS)"/>
              </a:rPr>
              <a:t>: Có thể các thư viện </a:t>
            </a:r>
            <a:r>
              <a:rPr lang="vi-VN" sz="1200" spc="234" dirty="0" err="1">
                <a:solidFill>
                  <a:srgbClr val="3B4A52"/>
                </a:solidFill>
                <a:latin typeface="Calibri (MS)"/>
              </a:rPr>
              <a:t>MLlib</a:t>
            </a:r>
            <a:r>
              <a:rPr lang="vi-VN" sz="1200" spc="234" dirty="0">
                <a:solidFill>
                  <a:srgbClr val="3B4A52"/>
                </a:solidFill>
                <a:latin typeface="Calibri (MS)"/>
              </a:rPr>
              <a:t>, SQL, </a:t>
            </a:r>
            <a:r>
              <a:rPr lang="vi-VN" sz="1200" spc="234" dirty="0" err="1">
                <a:solidFill>
                  <a:srgbClr val="3B4A52"/>
                </a:solidFill>
                <a:latin typeface="Calibri (MS)"/>
              </a:rPr>
              <a:t>GraphX</a:t>
            </a:r>
            <a:r>
              <a:rPr lang="vi-VN" sz="1200" spc="234" dirty="0">
                <a:solidFill>
                  <a:srgbClr val="3B4A52"/>
                </a:solidFill>
                <a:latin typeface="Calibri (MS)"/>
              </a:rPr>
              <a:t> có thể được áp dụng để phân tích dữ liệu.</a:t>
            </a:r>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263250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vi-VN" dirty="0"/>
              <a:t>4 giai đoạn:</a:t>
            </a:r>
          </a:p>
          <a:p>
            <a:endParaRPr lang="vi-VN" dirty="0"/>
          </a:p>
          <a:p>
            <a:r>
              <a:rPr lang="vi-VN" dirty="0"/>
              <a:t>Dữ liệu đẩy vào </a:t>
            </a:r>
            <a:r>
              <a:rPr lang="vi-VN" dirty="0" err="1"/>
              <a:t>Spark</a:t>
            </a:r>
            <a:r>
              <a:rPr lang="vi-VN" dirty="0"/>
              <a:t> </a:t>
            </a:r>
            <a:r>
              <a:rPr lang="vi-VN" dirty="0" err="1"/>
              <a:t>Streaming</a:t>
            </a:r>
            <a:r>
              <a:rPr lang="vi-VN" dirty="0"/>
              <a:t> có thể đa dạng nguồn từ </a:t>
            </a:r>
            <a:r>
              <a:rPr lang="vi-VN" dirty="0" err="1"/>
              <a:t>realtime</a:t>
            </a:r>
            <a:r>
              <a:rPr lang="vi-VN" dirty="0"/>
              <a:t> </a:t>
            </a:r>
            <a:r>
              <a:rPr lang="vi-VN" dirty="0" err="1"/>
              <a:t>streaming</a:t>
            </a:r>
            <a:r>
              <a:rPr lang="vi-VN" dirty="0"/>
              <a:t> như </a:t>
            </a:r>
            <a:r>
              <a:rPr lang="vi-VN" dirty="0" err="1"/>
              <a:t>Akka</a:t>
            </a:r>
            <a:r>
              <a:rPr lang="vi-VN" dirty="0"/>
              <a:t>, </a:t>
            </a:r>
            <a:r>
              <a:rPr lang="vi-VN" dirty="0" err="1"/>
              <a:t>Kafka</a:t>
            </a:r>
            <a:r>
              <a:rPr lang="vi-VN" dirty="0"/>
              <a:t>, </a:t>
            </a:r>
            <a:r>
              <a:rPr lang="vi-VN" dirty="0" err="1"/>
              <a:t>Flume</a:t>
            </a:r>
            <a:r>
              <a:rPr lang="vi-VN" dirty="0"/>
              <a:t>, AWS... hoặc </a:t>
            </a:r>
            <a:r>
              <a:rPr lang="vi-VN" dirty="0" err="1"/>
              <a:t>static</a:t>
            </a:r>
            <a:r>
              <a:rPr lang="vi-VN" dirty="0"/>
              <a:t> như </a:t>
            </a:r>
            <a:r>
              <a:rPr lang="vi-VN" dirty="0" err="1"/>
              <a:t>HBase</a:t>
            </a:r>
            <a:r>
              <a:rPr lang="vi-VN" dirty="0"/>
              <a:t>, </a:t>
            </a:r>
            <a:r>
              <a:rPr lang="vi-VN" dirty="0" err="1"/>
              <a:t>MySQL</a:t>
            </a:r>
            <a:r>
              <a:rPr lang="vi-VN" dirty="0"/>
              <a:t>, </a:t>
            </a:r>
            <a:r>
              <a:rPr lang="vi-VN" dirty="0" err="1"/>
              <a:t>PostgreSQL</a:t>
            </a:r>
            <a:r>
              <a:rPr lang="vi-VN" dirty="0"/>
              <a:t>, </a:t>
            </a:r>
            <a:r>
              <a:rPr lang="vi-VN" dirty="0" err="1"/>
              <a:t>Elastic</a:t>
            </a:r>
            <a:r>
              <a:rPr lang="vi-VN" dirty="0"/>
              <a:t> </a:t>
            </a:r>
            <a:r>
              <a:rPr lang="vi-VN" dirty="0" err="1"/>
              <a:t>Search</a:t>
            </a:r>
            <a:r>
              <a:rPr lang="vi-VN" dirty="0"/>
              <a:t>, </a:t>
            </a:r>
            <a:r>
              <a:rPr lang="vi-VN" dirty="0" err="1"/>
              <a:t>Mongo</a:t>
            </a:r>
            <a:r>
              <a:rPr lang="vi-VN" dirty="0"/>
              <a:t> DB, </a:t>
            </a:r>
            <a:r>
              <a:rPr lang="vi-VN" dirty="0" err="1"/>
              <a:t>Cassandra</a:t>
            </a:r>
            <a:r>
              <a:rPr lang="vi-VN" dirty="0"/>
              <a:t>...</a:t>
            </a:r>
          </a:p>
          <a:p>
            <a:r>
              <a:rPr lang="vi-VN" dirty="0"/>
              <a:t>Từ </a:t>
            </a:r>
            <a:r>
              <a:rPr lang="vi-VN" dirty="0" err="1"/>
              <a:t>Spark</a:t>
            </a:r>
            <a:r>
              <a:rPr lang="vi-VN" dirty="0"/>
              <a:t> </a:t>
            </a:r>
            <a:r>
              <a:rPr lang="vi-VN" dirty="0" err="1"/>
              <a:t>Streaming</a:t>
            </a:r>
            <a:r>
              <a:rPr lang="vi-VN" dirty="0"/>
              <a:t> Dữ liệu có thể được đưa vào </a:t>
            </a:r>
            <a:r>
              <a:rPr lang="vi-VN" dirty="0" err="1"/>
              <a:t>MLlib</a:t>
            </a:r>
            <a:r>
              <a:rPr lang="vi-VN" dirty="0"/>
              <a:t> để áp dụng các mô hình học máy.</a:t>
            </a:r>
          </a:p>
          <a:p>
            <a:r>
              <a:rPr lang="vi-VN" dirty="0"/>
              <a:t>Hoặc dữ liệu cũng có thể đưa vào </a:t>
            </a:r>
            <a:r>
              <a:rPr lang="vi-VN" dirty="0" err="1"/>
              <a:t>Spark</a:t>
            </a:r>
            <a:r>
              <a:rPr lang="vi-VN" dirty="0"/>
              <a:t> SQL phục vụ cho truy vấn dữ liệu</a:t>
            </a:r>
          </a:p>
          <a:p>
            <a:r>
              <a:rPr lang="vi-VN" dirty="0"/>
              <a:t>Cuối cùng, sau các thao tác với dữ liệu, nó sẽ được lưu vào </a:t>
            </a:r>
            <a:r>
              <a:rPr lang="vi-VN" dirty="0" err="1"/>
              <a:t>database</a:t>
            </a:r>
            <a:r>
              <a:rPr lang="vi-VN" dirty="0"/>
              <a:t> hoặc </a:t>
            </a:r>
            <a:r>
              <a:rPr lang="vi-VN" dirty="0" err="1"/>
              <a:t>file</a:t>
            </a:r>
            <a:r>
              <a:rPr lang="vi-VN" dirty="0"/>
              <a:t> </a:t>
            </a:r>
            <a:r>
              <a:rPr lang="vi-VN" dirty="0" err="1"/>
              <a:t>system</a:t>
            </a:r>
            <a:r>
              <a:rPr lang="vi-VN" dirty="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vi-VN" dirty="0"/>
              <a:t>4 giai đoạn:</a:t>
            </a:r>
          </a:p>
          <a:p>
            <a:endParaRPr lang="vi-VN" dirty="0"/>
          </a:p>
          <a:p>
            <a:r>
              <a:rPr lang="vi-VN" dirty="0"/>
              <a:t>Dữ liệu đẩy vào </a:t>
            </a:r>
            <a:r>
              <a:rPr lang="vi-VN" dirty="0" err="1"/>
              <a:t>Spark</a:t>
            </a:r>
            <a:r>
              <a:rPr lang="vi-VN" dirty="0"/>
              <a:t> </a:t>
            </a:r>
            <a:r>
              <a:rPr lang="vi-VN" dirty="0" err="1"/>
              <a:t>Streaming</a:t>
            </a:r>
            <a:r>
              <a:rPr lang="vi-VN" dirty="0"/>
              <a:t> có thể đa dạng nguồn từ </a:t>
            </a:r>
            <a:r>
              <a:rPr lang="vi-VN" dirty="0" err="1"/>
              <a:t>realtime</a:t>
            </a:r>
            <a:r>
              <a:rPr lang="vi-VN" dirty="0"/>
              <a:t> </a:t>
            </a:r>
            <a:r>
              <a:rPr lang="vi-VN" dirty="0" err="1"/>
              <a:t>streaming</a:t>
            </a:r>
            <a:r>
              <a:rPr lang="vi-VN" dirty="0"/>
              <a:t> như </a:t>
            </a:r>
            <a:r>
              <a:rPr lang="vi-VN" dirty="0" err="1"/>
              <a:t>Akka</a:t>
            </a:r>
            <a:r>
              <a:rPr lang="vi-VN" dirty="0"/>
              <a:t>, </a:t>
            </a:r>
            <a:r>
              <a:rPr lang="vi-VN" dirty="0" err="1"/>
              <a:t>Kafka</a:t>
            </a:r>
            <a:r>
              <a:rPr lang="vi-VN" dirty="0"/>
              <a:t>, </a:t>
            </a:r>
            <a:r>
              <a:rPr lang="vi-VN" dirty="0" err="1"/>
              <a:t>Flume</a:t>
            </a:r>
            <a:r>
              <a:rPr lang="vi-VN" dirty="0"/>
              <a:t>, AWS... hoặc </a:t>
            </a:r>
            <a:r>
              <a:rPr lang="vi-VN" dirty="0" err="1"/>
              <a:t>static</a:t>
            </a:r>
            <a:r>
              <a:rPr lang="vi-VN" dirty="0"/>
              <a:t> như </a:t>
            </a:r>
            <a:r>
              <a:rPr lang="vi-VN" dirty="0" err="1"/>
              <a:t>HBase</a:t>
            </a:r>
            <a:r>
              <a:rPr lang="vi-VN" dirty="0"/>
              <a:t>, </a:t>
            </a:r>
            <a:r>
              <a:rPr lang="vi-VN" dirty="0" err="1"/>
              <a:t>MySQL</a:t>
            </a:r>
            <a:r>
              <a:rPr lang="vi-VN" dirty="0"/>
              <a:t>, </a:t>
            </a:r>
            <a:r>
              <a:rPr lang="vi-VN" dirty="0" err="1"/>
              <a:t>PostgreSQL</a:t>
            </a:r>
            <a:r>
              <a:rPr lang="vi-VN" dirty="0"/>
              <a:t>, </a:t>
            </a:r>
            <a:r>
              <a:rPr lang="vi-VN" dirty="0" err="1"/>
              <a:t>Elastic</a:t>
            </a:r>
            <a:r>
              <a:rPr lang="vi-VN" dirty="0"/>
              <a:t> </a:t>
            </a:r>
            <a:r>
              <a:rPr lang="vi-VN" dirty="0" err="1"/>
              <a:t>Search</a:t>
            </a:r>
            <a:r>
              <a:rPr lang="vi-VN" dirty="0"/>
              <a:t>, </a:t>
            </a:r>
            <a:r>
              <a:rPr lang="vi-VN" dirty="0" err="1"/>
              <a:t>Mongo</a:t>
            </a:r>
            <a:r>
              <a:rPr lang="vi-VN" dirty="0"/>
              <a:t> DB, </a:t>
            </a:r>
            <a:r>
              <a:rPr lang="vi-VN" dirty="0" err="1"/>
              <a:t>Cassandra</a:t>
            </a:r>
            <a:r>
              <a:rPr lang="vi-VN" dirty="0"/>
              <a:t>...</a:t>
            </a:r>
          </a:p>
          <a:p>
            <a:r>
              <a:rPr lang="vi-VN" dirty="0"/>
              <a:t>Từ </a:t>
            </a:r>
            <a:r>
              <a:rPr lang="vi-VN" dirty="0" err="1"/>
              <a:t>Spark</a:t>
            </a:r>
            <a:r>
              <a:rPr lang="vi-VN" dirty="0"/>
              <a:t> </a:t>
            </a:r>
            <a:r>
              <a:rPr lang="vi-VN" dirty="0" err="1"/>
              <a:t>Streaming</a:t>
            </a:r>
            <a:r>
              <a:rPr lang="vi-VN" dirty="0"/>
              <a:t> Dữ liệu có thể được đưa vào </a:t>
            </a:r>
            <a:r>
              <a:rPr lang="vi-VN" dirty="0" err="1"/>
              <a:t>MLlib</a:t>
            </a:r>
            <a:r>
              <a:rPr lang="vi-VN" dirty="0"/>
              <a:t> để áp dụng các mô hình học máy.</a:t>
            </a:r>
          </a:p>
          <a:p>
            <a:r>
              <a:rPr lang="vi-VN" dirty="0"/>
              <a:t>Hoặc dữ liệu cũng có thể đưa vào </a:t>
            </a:r>
            <a:r>
              <a:rPr lang="vi-VN" dirty="0" err="1"/>
              <a:t>Spark</a:t>
            </a:r>
            <a:r>
              <a:rPr lang="vi-VN" dirty="0"/>
              <a:t> SQL phục vụ cho truy vấn dữ liệu</a:t>
            </a:r>
          </a:p>
          <a:p>
            <a:r>
              <a:rPr lang="vi-VN" dirty="0"/>
              <a:t>Cuối cùng, sau các thao tác với dữ liệu, nó sẽ được lưu vào </a:t>
            </a:r>
            <a:r>
              <a:rPr lang="vi-VN" dirty="0" err="1"/>
              <a:t>database</a:t>
            </a:r>
            <a:r>
              <a:rPr lang="vi-VN" dirty="0"/>
              <a:t> hoặc </a:t>
            </a:r>
            <a:r>
              <a:rPr lang="vi-VN" dirty="0" err="1"/>
              <a:t>file</a:t>
            </a:r>
            <a:r>
              <a:rPr lang="vi-VN" dirty="0"/>
              <a:t> </a:t>
            </a:r>
            <a:r>
              <a:rPr lang="vi-VN" dirty="0" err="1"/>
              <a:t>system</a:t>
            </a:r>
            <a:r>
              <a:rPr lang="vi-VN" dirty="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297375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ourses.uit.edu.vn/user/view.php?id=7622&amp;course=1"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330979" y="-276231"/>
            <a:ext cx="2536968" cy="5859280"/>
            <a:chOff x="0" y="0"/>
            <a:chExt cx="668173" cy="1543185"/>
          </a:xfrm>
        </p:grpSpPr>
        <p:sp>
          <p:nvSpPr>
            <p:cNvPr id="3" name="Freeform 3"/>
            <p:cNvSpPr/>
            <p:nvPr/>
          </p:nvSpPr>
          <p:spPr>
            <a:xfrm>
              <a:off x="0" y="0"/>
              <a:ext cx="668173" cy="1543185"/>
            </a:xfrm>
            <a:custGeom>
              <a:avLst/>
              <a:gdLst/>
              <a:ahLst/>
              <a:cxnLst/>
              <a:rect l="l" t="t" r="r" b="b"/>
              <a:pathLst>
                <a:path w="668173" h="1543185">
                  <a:moveTo>
                    <a:pt x="0" y="0"/>
                  </a:moveTo>
                  <a:lnTo>
                    <a:pt x="668173" y="0"/>
                  </a:lnTo>
                  <a:lnTo>
                    <a:pt x="668173" y="1543185"/>
                  </a:lnTo>
                  <a:lnTo>
                    <a:pt x="0" y="1543185"/>
                  </a:lnTo>
                  <a:close/>
                </a:path>
              </a:pathLst>
            </a:custGeom>
            <a:solidFill>
              <a:srgbClr val="BCCBCE">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2816287" y="3125891"/>
            <a:ext cx="13829197" cy="1254574"/>
          </a:xfrm>
          <a:prstGeom prst="rect">
            <a:avLst/>
          </a:prstGeom>
        </p:spPr>
        <p:txBody>
          <a:bodyPr wrap="square" lIns="0" tIns="0" rIns="0" bIns="0" rtlCol="0" anchor="t">
            <a:spAutoFit/>
          </a:bodyPr>
          <a:lstStyle/>
          <a:p>
            <a:pPr>
              <a:lnSpc>
                <a:spcPts val="9689"/>
              </a:lnSpc>
            </a:pPr>
            <a:r>
              <a:rPr lang="en-US" sz="9499" dirty="0">
                <a:solidFill>
                  <a:srgbClr val="3B4A52"/>
                </a:solidFill>
                <a:latin typeface="Calibri (MS)"/>
              </a:rPr>
              <a:t>APACHE SPARK STREAMING</a:t>
            </a:r>
          </a:p>
        </p:txBody>
      </p:sp>
      <p:sp>
        <p:nvSpPr>
          <p:cNvPr id="8" name="TextBox 8"/>
          <p:cNvSpPr txBox="1"/>
          <p:nvPr/>
        </p:nvSpPr>
        <p:spPr>
          <a:xfrm>
            <a:off x="4800600" y="5115713"/>
            <a:ext cx="9866797" cy="538224"/>
          </a:xfrm>
          <a:prstGeom prst="rect">
            <a:avLst/>
          </a:prstGeom>
        </p:spPr>
        <p:txBody>
          <a:bodyPr wrap="square" lIns="0" tIns="0" rIns="0" bIns="0" rtlCol="0" anchor="t">
            <a:spAutoFit/>
          </a:bodyPr>
          <a:lstStyle/>
          <a:p>
            <a:pPr marL="0" lvl="0" indent="0" algn="l">
              <a:lnSpc>
                <a:spcPts val="4445"/>
              </a:lnSpc>
              <a:spcBef>
                <a:spcPct val="0"/>
              </a:spcBef>
            </a:pPr>
            <a:r>
              <a:rPr lang="en-US" sz="3500" dirty="0">
                <a:solidFill>
                  <a:srgbClr val="546873"/>
                </a:solidFill>
                <a:latin typeface="Calibri (MS) Bold"/>
              </a:rPr>
              <a:t>MÔN:</a:t>
            </a:r>
            <a:r>
              <a:rPr lang="en-US" sz="3500" dirty="0">
                <a:solidFill>
                  <a:srgbClr val="546873"/>
                </a:solidFill>
                <a:latin typeface="Calibri (MS)"/>
              </a:rPr>
              <a:t> </a:t>
            </a:r>
            <a:r>
              <a:rPr lang="en-US" sz="3500" dirty="0">
                <a:solidFill>
                  <a:srgbClr val="546873"/>
                </a:solidFill>
                <a:latin typeface="Arial" panose="020B0604020202020204" pitchFamily="34" charset="0"/>
                <a:cs typeface="Arial" panose="020B0604020202020204" pitchFamily="34" charset="0"/>
              </a:rPr>
              <a:t>ĐÁNH GIÁ </a:t>
            </a:r>
            <a:r>
              <a:rPr lang="vi-VN" sz="3500" dirty="0">
                <a:solidFill>
                  <a:srgbClr val="546873"/>
                </a:solidFill>
                <a:latin typeface="Arial" panose="020B0604020202020204" pitchFamily="34" charset="0"/>
                <a:cs typeface="Arial" panose="020B0604020202020204" pitchFamily="34" charset="0"/>
              </a:rPr>
              <a:t>HIỆU </a:t>
            </a:r>
            <a:r>
              <a:rPr lang="en-US" sz="3500" dirty="0">
                <a:solidFill>
                  <a:srgbClr val="546873"/>
                </a:solidFill>
                <a:latin typeface="Arial" panose="020B0604020202020204" pitchFamily="34" charset="0"/>
                <a:cs typeface="Arial" panose="020B0604020202020204" pitchFamily="34" charset="0"/>
              </a:rPr>
              <a:t>NĂNG MẠNG MÁY TÍNH</a:t>
            </a:r>
          </a:p>
        </p:txBody>
      </p:sp>
      <p:sp>
        <p:nvSpPr>
          <p:cNvPr id="9" name="TextBox 9"/>
          <p:cNvSpPr txBox="1"/>
          <p:nvPr/>
        </p:nvSpPr>
        <p:spPr>
          <a:xfrm>
            <a:off x="6858000" y="7124700"/>
            <a:ext cx="5745773" cy="602729"/>
          </a:xfrm>
          <a:prstGeom prst="rect">
            <a:avLst/>
          </a:prstGeom>
        </p:spPr>
        <p:txBody>
          <a:bodyPr lIns="0" tIns="0" rIns="0" bIns="0" rtlCol="0" anchor="t">
            <a:spAutoFit/>
          </a:bodyPr>
          <a:lstStyle/>
          <a:p>
            <a:pPr algn="ctr">
              <a:lnSpc>
                <a:spcPts val="4952"/>
              </a:lnSpc>
            </a:pPr>
            <a:r>
              <a:rPr lang="vi-VN" sz="3500" dirty="0">
                <a:solidFill>
                  <a:srgbClr val="546873"/>
                </a:solidFill>
                <a:latin typeface="Arial" panose="020B0604020202020204" pitchFamily="34" charset="0"/>
                <a:cs typeface="Arial" panose="020B0604020202020204" pitchFamily="34" charset="0"/>
              </a:rPr>
              <a:t>Nhóm 4 </a:t>
            </a:r>
            <a:endParaRPr lang="en-US" sz="3500" dirty="0">
              <a:solidFill>
                <a:srgbClr val="546873"/>
              </a:solidFill>
              <a:latin typeface="Arial" panose="020B0604020202020204" pitchFamily="34" charset="0"/>
              <a:cs typeface="Arial" panose="020B0604020202020204" pitchFamily="34" charset="0"/>
            </a:endParaRPr>
          </a:p>
        </p:txBody>
      </p:sp>
      <p:sp>
        <p:nvSpPr>
          <p:cNvPr id="10" name="TextBox 10"/>
          <p:cNvSpPr txBox="1"/>
          <p:nvPr/>
        </p:nvSpPr>
        <p:spPr>
          <a:xfrm>
            <a:off x="4320829" y="6389185"/>
            <a:ext cx="9646342" cy="541687"/>
          </a:xfrm>
          <a:prstGeom prst="rect">
            <a:avLst/>
          </a:prstGeom>
        </p:spPr>
        <p:txBody>
          <a:bodyPr wrap="square" lIns="0" tIns="0" rIns="0" bIns="0" rtlCol="0" anchor="t">
            <a:spAutoFit/>
          </a:bodyPr>
          <a:lstStyle/>
          <a:p>
            <a:pPr>
              <a:lnSpc>
                <a:spcPts val="4445"/>
              </a:lnSpc>
            </a:pPr>
            <a:r>
              <a:rPr lang="en-US" sz="3500" dirty="0">
                <a:solidFill>
                  <a:srgbClr val="546873"/>
                </a:solidFill>
                <a:latin typeface="Calibri (MS) Bold"/>
              </a:rPr>
              <a:t>GIẢNG VIÊN HƯỚNG DẪN : </a:t>
            </a:r>
            <a:r>
              <a:rPr lang="vi-VN" sz="3500" dirty="0">
                <a:solidFill>
                  <a:srgbClr val="546873"/>
                </a:solidFill>
                <a:latin typeface="Calibri (MS) Bold"/>
              </a:rPr>
              <a:t>ĐẶNG LÊ BẢO CHƯƠNG</a:t>
            </a:r>
            <a:endParaRPr lang="en-US" sz="3500" dirty="0">
              <a:solidFill>
                <a:srgbClr val="546873"/>
              </a:solidFill>
              <a:latin typeface="Calibri (MS)"/>
              <a:hlinkClick r:id="rId2" tooltip="https://courses.uit.edu.vn/user/view.php?id=7622&amp;course=1"/>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23566"/>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832493" y="0"/>
            <a:ext cx="10542021" cy="10287000"/>
            <a:chOff x="0" y="0"/>
            <a:chExt cx="2776499" cy="2709333"/>
          </a:xfrm>
        </p:grpSpPr>
        <p:sp>
          <p:nvSpPr>
            <p:cNvPr id="6" name="Freeform 6"/>
            <p:cNvSpPr/>
            <p:nvPr/>
          </p:nvSpPr>
          <p:spPr>
            <a:xfrm>
              <a:off x="0" y="0"/>
              <a:ext cx="2776499" cy="2709333"/>
            </a:xfrm>
            <a:custGeom>
              <a:avLst/>
              <a:gdLst/>
              <a:ahLst/>
              <a:cxnLst/>
              <a:rect l="l" t="t" r="r" b="b"/>
              <a:pathLst>
                <a:path w="2776499" h="2709333">
                  <a:moveTo>
                    <a:pt x="0" y="0"/>
                  </a:moveTo>
                  <a:lnTo>
                    <a:pt x="2776499" y="0"/>
                  </a:lnTo>
                  <a:lnTo>
                    <a:pt x="2776499"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9" name="TextBox 9"/>
          <p:cNvSpPr txBox="1"/>
          <p:nvPr/>
        </p:nvSpPr>
        <p:spPr>
          <a:xfrm>
            <a:off x="2832875" y="98985"/>
            <a:ext cx="12622249" cy="1539878"/>
          </a:xfrm>
          <a:prstGeom prst="rect">
            <a:avLst/>
          </a:prstGeom>
        </p:spPr>
        <p:txBody>
          <a:bodyPr lIns="0" tIns="0" rIns="0" bIns="0" rtlCol="0" anchor="t">
            <a:spAutoFit/>
          </a:bodyPr>
          <a:lstStyle/>
          <a:p>
            <a:pPr algn="ctr">
              <a:lnSpc>
                <a:spcPts val="11199"/>
              </a:lnSpc>
              <a:spcBef>
                <a:spcPct val="0"/>
              </a:spcBef>
            </a:pPr>
            <a:r>
              <a:rPr lang="en-US" sz="7999">
                <a:solidFill>
                  <a:srgbClr val="3B4A52"/>
                </a:solidFill>
                <a:latin typeface="Calibri (MS) Bold"/>
              </a:rPr>
              <a:t>SPARK STREAMING </a:t>
            </a:r>
          </a:p>
        </p:txBody>
      </p:sp>
      <p:pic>
        <p:nvPicPr>
          <p:cNvPr id="11" name="Picture 10">
            <a:extLst>
              <a:ext uri="{FF2B5EF4-FFF2-40B4-BE49-F238E27FC236}">
                <a16:creationId xmlns:a16="http://schemas.microsoft.com/office/drawing/2014/main" id="{010B2BA0-8838-5221-7062-4984FF589B27}"/>
              </a:ext>
            </a:extLst>
          </p:cNvPr>
          <p:cNvPicPr>
            <a:picLocks noChangeAspect="1"/>
          </p:cNvPicPr>
          <p:nvPr/>
        </p:nvPicPr>
        <p:blipFill rotWithShape="1">
          <a:blip r:embed="rId3"/>
          <a:srcRect l="1698" t="26306" r="318" b="5720"/>
          <a:stretch/>
        </p:blipFill>
        <p:spPr>
          <a:xfrm>
            <a:off x="2102236" y="1638863"/>
            <a:ext cx="14083525" cy="81903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418252" y="0"/>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418252" y="0"/>
            <a:ext cx="10542021" cy="10287000"/>
            <a:chOff x="0" y="0"/>
            <a:chExt cx="2776499" cy="2709333"/>
          </a:xfrm>
        </p:grpSpPr>
        <p:sp>
          <p:nvSpPr>
            <p:cNvPr id="6" name="Freeform 6"/>
            <p:cNvSpPr/>
            <p:nvPr/>
          </p:nvSpPr>
          <p:spPr>
            <a:xfrm>
              <a:off x="0" y="0"/>
              <a:ext cx="2776499" cy="2709333"/>
            </a:xfrm>
            <a:custGeom>
              <a:avLst/>
              <a:gdLst/>
              <a:ahLst/>
              <a:cxnLst/>
              <a:rect l="l" t="t" r="r" b="b"/>
              <a:pathLst>
                <a:path w="2776499" h="2709333">
                  <a:moveTo>
                    <a:pt x="0" y="0"/>
                  </a:moveTo>
                  <a:lnTo>
                    <a:pt x="2776499" y="0"/>
                  </a:lnTo>
                  <a:lnTo>
                    <a:pt x="2776499"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9" name="TextBox 9"/>
          <p:cNvSpPr txBox="1"/>
          <p:nvPr/>
        </p:nvSpPr>
        <p:spPr>
          <a:xfrm>
            <a:off x="1131160" y="229235"/>
            <a:ext cx="16025680" cy="1313180"/>
          </a:xfrm>
          <a:prstGeom prst="rect">
            <a:avLst/>
          </a:prstGeom>
        </p:spPr>
        <p:txBody>
          <a:bodyPr lIns="0" tIns="0" rIns="0" bIns="0" rtlCol="0" anchor="t">
            <a:spAutoFit/>
          </a:bodyPr>
          <a:lstStyle/>
          <a:p>
            <a:pPr>
              <a:lnSpc>
                <a:spcPts val="9519"/>
              </a:lnSpc>
              <a:spcBef>
                <a:spcPct val="0"/>
              </a:spcBef>
            </a:pPr>
            <a:r>
              <a:rPr lang="en-US" sz="6799">
                <a:solidFill>
                  <a:srgbClr val="3B4A52"/>
                </a:solidFill>
                <a:latin typeface="Calibri (MS) Bold"/>
              </a:rPr>
              <a:t> CÁCH HOẠT ĐỘNG CỦA SPARK STREAMING</a:t>
            </a:r>
          </a:p>
        </p:txBody>
      </p:sp>
      <p:pic>
        <p:nvPicPr>
          <p:cNvPr id="11" name="Picture 10">
            <a:extLst>
              <a:ext uri="{FF2B5EF4-FFF2-40B4-BE49-F238E27FC236}">
                <a16:creationId xmlns:a16="http://schemas.microsoft.com/office/drawing/2014/main" id="{6BC1ED47-67D4-81E0-C73E-16C90E14A9F5}"/>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Effect>
                      <a14:brightnessContrast bright="-40000"/>
                    </a14:imgEffect>
                  </a14:imgLayer>
                </a14:imgProps>
              </a:ext>
            </a:extLst>
          </a:blip>
          <a:stretch>
            <a:fillRect/>
          </a:stretch>
        </p:blipFill>
        <p:spPr>
          <a:xfrm>
            <a:off x="95869" y="1868983"/>
            <a:ext cx="17883225" cy="6549033"/>
          </a:xfrm>
          <a:prstGeom prst="rect">
            <a:avLst/>
          </a:prstGeom>
          <a:ln>
            <a:solidFill>
              <a:srgbClr val="00206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418252" y="0"/>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418252" y="0"/>
            <a:ext cx="10542021" cy="10287000"/>
            <a:chOff x="0" y="0"/>
            <a:chExt cx="2776499" cy="2709333"/>
          </a:xfrm>
        </p:grpSpPr>
        <p:sp>
          <p:nvSpPr>
            <p:cNvPr id="6" name="Freeform 6"/>
            <p:cNvSpPr/>
            <p:nvPr/>
          </p:nvSpPr>
          <p:spPr>
            <a:xfrm>
              <a:off x="0" y="0"/>
              <a:ext cx="2776499" cy="2709333"/>
            </a:xfrm>
            <a:custGeom>
              <a:avLst/>
              <a:gdLst/>
              <a:ahLst/>
              <a:cxnLst/>
              <a:rect l="l" t="t" r="r" b="b"/>
              <a:pathLst>
                <a:path w="2776499" h="2709333">
                  <a:moveTo>
                    <a:pt x="0" y="0"/>
                  </a:moveTo>
                  <a:lnTo>
                    <a:pt x="2776499" y="0"/>
                  </a:lnTo>
                  <a:lnTo>
                    <a:pt x="2776499"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pic>
        <p:nvPicPr>
          <p:cNvPr id="8" name="Picture 7">
            <a:extLst>
              <a:ext uri="{FF2B5EF4-FFF2-40B4-BE49-F238E27FC236}">
                <a16:creationId xmlns:a16="http://schemas.microsoft.com/office/drawing/2014/main" id="{53A349F7-B875-E452-29DB-0739624706A6}"/>
              </a:ext>
            </a:extLst>
          </p:cNvPr>
          <p:cNvPicPr>
            <a:picLocks noChangeAspect="1"/>
          </p:cNvPicPr>
          <p:nvPr/>
        </p:nvPicPr>
        <p:blipFill>
          <a:blip r:embed="rId3"/>
          <a:stretch>
            <a:fillRect/>
          </a:stretch>
        </p:blipFill>
        <p:spPr>
          <a:xfrm>
            <a:off x="3200400" y="413532"/>
            <a:ext cx="12858977" cy="9644233"/>
          </a:xfrm>
          <a:prstGeom prst="rect">
            <a:avLst/>
          </a:prstGeom>
        </p:spPr>
      </p:pic>
    </p:spTree>
    <p:extLst>
      <p:ext uri="{BB962C8B-B14F-4D97-AF65-F5344CB8AC3E}">
        <p14:creationId xmlns:p14="http://schemas.microsoft.com/office/powerpoint/2010/main" val="1841751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418252" y="0"/>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418252" y="0"/>
            <a:ext cx="10542021" cy="10287000"/>
            <a:chOff x="0" y="0"/>
            <a:chExt cx="2776499" cy="2709333"/>
          </a:xfrm>
        </p:grpSpPr>
        <p:sp>
          <p:nvSpPr>
            <p:cNvPr id="6" name="Freeform 6"/>
            <p:cNvSpPr/>
            <p:nvPr/>
          </p:nvSpPr>
          <p:spPr>
            <a:xfrm>
              <a:off x="0" y="0"/>
              <a:ext cx="2776499" cy="2709333"/>
            </a:xfrm>
            <a:custGeom>
              <a:avLst/>
              <a:gdLst/>
              <a:ahLst/>
              <a:cxnLst/>
              <a:rect l="l" t="t" r="r" b="b"/>
              <a:pathLst>
                <a:path w="2776499" h="2709333">
                  <a:moveTo>
                    <a:pt x="0" y="0"/>
                  </a:moveTo>
                  <a:lnTo>
                    <a:pt x="2776499" y="0"/>
                  </a:lnTo>
                  <a:lnTo>
                    <a:pt x="2776499"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9" name="TextBox 9"/>
          <p:cNvSpPr txBox="1"/>
          <p:nvPr/>
        </p:nvSpPr>
        <p:spPr>
          <a:xfrm>
            <a:off x="1131160" y="229235"/>
            <a:ext cx="16025680" cy="1313180"/>
          </a:xfrm>
          <a:prstGeom prst="rect">
            <a:avLst/>
          </a:prstGeom>
        </p:spPr>
        <p:txBody>
          <a:bodyPr lIns="0" tIns="0" rIns="0" bIns="0" rtlCol="0" anchor="t">
            <a:spAutoFit/>
          </a:bodyPr>
          <a:lstStyle/>
          <a:p>
            <a:pPr>
              <a:lnSpc>
                <a:spcPts val="9519"/>
              </a:lnSpc>
              <a:spcBef>
                <a:spcPct val="0"/>
              </a:spcBef>
            </a:pPr>
            <a:r>
              <a:rPr lang="en-US" sz="6799">
                <a:solidFill>
                  <a:srgbClr val="3B4A52"/>
                </a:solidFill>
                <a:latin typeface="Calibri (MS) Bold"/>
              </a:rPr>
              <a:t> CÁCH HOẠT ĐỘNG CỦA SPARK STREAMING</a:t>
            </a:r>
          </a:p>
        </p:txBody>
      </p:sp>
      <p:pic>
        <p:nvPicPr>
          <p:cNvPr id="8" name="Picture 7">
            <a:extLst>
              <a:ext uri="{FF2B5EF4-FFF2-40B4-BE49-F238E27FC236}">
                <a16:creationId xmlns:a16="http://schemas.microsoft.com/office/drawing/2014/main" id="{E4A2F9A5-BB23-7A4E-5C77-AF7BDDB2125D}"/>
              </a:ext>
            </a:extLst>
          </p:cNvPr>
          <p:cNvPicPr>
            <a:picLocks noChangeAspect="1"/>
          </p:cNvPicPr>
          <p:nvPr/>
        </p:nvPicPr>
        <p:blipFill>
          <a:blip r:embed="rId3"/>
          <a:stretch>
            <a:fillRect/>
          </a:stretch>
        </p:blipFill>
        <p:spPr>
          <a:xfrm>
            <a:off x="-418253" y="2870715"/>
            <a:ext cx="18987221" cy="4939785"/>
          </a:xfrm>
          <a:prstGeom prst="rect">
            <a:avLst/>
          </a:prstGeom>
        </p:spPr>
      </p:pic>
    </p:spTree>
    <p:extLst>
      <p:ext uri="{BB962C8B-B14F-4D97-AF65-F5344CB8AC3E}">
        <p14:creationId xmlns:p14="http://schemas.microsoft.com/office/powerpoint/2010/main" val="407206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23566"/>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7745979" y="0"/>
            <a:ext cx="10542021" cy="10287000"/>
            <a:chOff x="0" y="0"/>
            <a:chExt cx="2776499" cy="2709333"/>
          </a:xfrm>
        </p:grpSpPr>
        <p:sp>
          <p:nvSpPr>
            <p:cNvPr id="6" name="Freeform 6"/>
            <p:cNvSpPr/>
            <p:nvPr/>
          </p:nvSpPr>
          <p:spPr>
            <a:xfrm>
              <a:off x="0" y="0"/>
              <a:ext cx="2776499" cy="2709333"/>
            </a:xfrm>
            <a:custGeom>
              <a:avLst/>
              <a:gdLst/>
              <a:ahLst/>
              <a:cxnLst/>
              <a:rect l="l" t="t" r="r" b="b"/>
              <a:pathLst>
                <a:path w="2776499" h="2709333">
                  <a:moveTo>
                    <a:pt x="0" y="0"/>
                  </a:moveTo>
                  <a:lnTo>
                    <a:pt x="2776499" y="0"/>
                  </a:lnTo>
                  <a:lnTo>
                    <a:pt x="2776499"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9" name="TextBox 9"/>
          <p:cNvSpPr txBox="1"/>
          <p:nvPr/>
        </p:nvSpPr>
        <p:spPr>
          <a:xfrm>
            <a:off x="836504" y="480653"/>
            <a:ext cx="16025680" cy="1513843"/>
          </a:xfrm>
          <a:prstGeom prst="rect">
            <a:avLst/>
          </a:prstGeom>
        </p:spPr>
        <p:txBody>
          <a:bodyPr lIns="0" tIns="0" rIns="0" bIns="0" rtlCol="0" anchor="t">
            <a:spAutoFit/>
          </a:bodyPr>
          <a:lstStyle/>
          <a:p>
            <a:pPr>
              <a:lnSpc>
                <a:spcPts val="11059"/>
              </a:lnSpc>
              <a:spcBef>
                <a:spcPct val="0"/>
              </a:spcBef>
            </a:pPr>
            <a:r>
              <a:rPr lang="en-US" sz="7899">
                <a:solidFill>
                  <a:srgbClr val="3B4A52"/>
                </a:solidFill>
                <a:latin typeface="Calibri (MS) Bold"/>
              </a:rPr>
              <a:t>ỨNG DỤNG CỦA SPARK </a:t>
            </a:r>
          </a:p>
        </p:txBody>
      </p:sp>
      <p:grpSp>
        <p:nvGrpSpPr>
          <p:cNvPr id="11" name="Group 10">
            <a:extLst>
              <a:ext uri="{FF2B5EF4-FFF2-40B4-BE49-F238E27FC236}">
                <a16:creationId xmlns:a16="http://schemas.microsoft.com/office/drawing/2014/main" id="{48F8953A-BBDA-79B7-D927-C992D20E3567}"/>
              </a:ext>
            </a:extLst>
          </p:cNvPr>
          <p:cNvGrpSpPr/>
          <p:nvPr/>
        </p:nvGrpSpPr>
        <p:grpSpPr>
          <a:xfrm>
            <a:off x="1752601" y="2517765"/>
            <a:ext cx="13693441" cy="1262188"/>
            <a:chOff x="997278" y="2833646"/>
            <a:chExt cx="13693441" cy="1262188"/>
          </a:xfrm>
        </p:grpSpPr>
        <p:sp>
          <p:nvSpPr>
            <p:cNvPr id="12" name="Rectangle 11">
              <a:extLst>
                <a:ext uri="{FF2B5EF4-FFF2-40B4-BE49-F238E27FC236}">
                  <a16:creationId xmlns:a16="http://schemas.microsoft.com/office/drawing/2014/main" id="{D75E84D7-13F8-53D6-E03A-AA2ED7C46283}"/>
                </a:ext>
              </a:extLst>
            </p:cNvPr>
            <p:cNvSpPr/>
            <p:nvPr/>
          </p:nvSpPr>
          <p:spPr>
            <a:xfrm>
              <a:off x="997278" y="2833647"/>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TextBox 12">
              <a:extLst>
                <a:ext uri="{FF2B5EF4-FFF2-40B4-BE49-F238E27FC236}">
                  <a16:creationId xmlns:a16="http://schemas.microsoft.com/office/drawing/2014/main" id="{0954D4CD-5B02-F41A-EA18-EEC83B098A1A}"/>
                </a:ext>
              </a:extLst>
            </p:cNvPr>
            <p:cNvSpPr txBox="1"/>
            <p:nvPr/>
          </p:nvSpPr>
          <p:spPr>
            <a:xfrm>
              <a:off x="997278" y="2833646"/>
              <a:ext cx="13693441" cy="685509"/>
            </a:xfrm>
            <a:prstGeom prst="rect">
              <a:avLst/>
            </a:prstGeom>
            <a:noFill/>
          </p:spPr>
          <p:txBody>
            <a:bodyPr wrap="square" rtlCol="0">
              <a:spAutoFit/>
            </a:bodyPr>
            <a:lstStyle/>
            <a:p>
              <a:pPr marL="755651" lvl="1" indent="-377825">
                <a:lnSpc>
                  <a:spcPts val="4900"/>
                </a:lnSpc>
                <a:buFont typeface="Arial"/>
                <a:buChar char="•"/>
              </a:pPr>
              <a:r>
                <a:rPr lang="en-US" sz="3600" spc="210" dirty="0" err="1">
                  <a:solidFill>
                    <a:srgbClr val="3B4A52"/>
                  </a:solidFill>
                  <a:latin typeface="Calibri (MS)"/>
                </a:rPr>
                <a:t>Phân</a:t>
              </a:r>
              <a:r>
                <a:rPr lang="en-US" sz="3600" spc="210" dirty="0">
                  <a:solidFill>
                    <a:srgbClr val="3B4A52"/>
                  </a:solidFill>
                  <a:latin typeface="Calibri (MS)"/>
                </a:rPr>
                <a:t> </a:t>
              </a:r>
              <a:r>
                <a:rPr lang="en-US" sz="3600" spc="210" dirty="0" err="1">
                  <a:solidFill>
                    <a:srgbClr val="3B4A52"/>
                  </a:solidFill>
                  <a:latin typeface="Calibri (MS)"/>
                </a:rPr>
                <a:t>tích</a:t>
              </a:r>
              <a:r>
                <a:rPr lang="en-US" sz="3600" spc="210" dirty="0">
                  <a:solidFill>
                    <a:srgbClr val="3B4A52"/>
                  </a:solidFill>
                  <a:latin typeface="Calibri (MS)"/>
                </a:rPr>
                <a:t> </a:t>
              </a:r>
              <a:r>
                <a:rPr lang="en-US" sz="3600" spc="210" dirty="0" err="1">
                  <a:solidFill>
                    <a:srgbClr val="3B4A52"/>
                  </a:solidFill>
                  <a:latin typeface="Calibri (MS)"/>
                </a:rPr>
                <a:t>chuỗi</a:t>
              </a:r>
              <a:r>
                <a:rPr lang="en-US" sz="3600" spc="210" dirty="0">
                  <a:solidFill>
                    <a:srgbClr val="3B4A52"/>
                  </a:solidFill>
                  <a:latin typeface="Calibri (MS)"/>
                </a:rPr>
                <a:t> </a:t>
              </a:r>
              <a:r>
                <a:rPr lang="en-US" sz="3600" spc="210" dirty="0" err="1">
                  <a:solidFill>
                    <a:srgbClr val="3B4A52"/>
                  </a:solidFill>
                  <a:latin typeface="Calibri (MS)"/>
                </a:rPr>
                <a:t>cung</a:t>
              </a:r>
              <a:r>
                <a:rPr lang="en-US" sz="3600" spc="210" dirty="0">
                  <a:solidFill>
                    <a:srgbClr val="3B4A52"/>
                  </a:solidFill>
                  <a:latin typeface="Calibri (MS)"/>
                </a:rPr>
                <a:t> </a:t>
              </a:r>
              <a:r>
                <a:rPr lang="en-US" sz="3600" spc="210" dirty="0" err="1">
                  <a:solidFill>
                    <a:srgbClr val="3B4A52"/>
                  </a:solidFill>
                  <a:latin typeface="Calibri (MS)"/>
                </a:rPr>
                <a:t>ứng</a:t>
              </a:r>
              <a:endParaRPr lang="en-US" sz="3600" spc="210" dirty="0">
                <a:solidFill>
                  <a:srgbClr val="3B4A52"/>
                </a:solidFill>
                <a:latin typeface="Calibri (MS)"/>
              </a:endParaRPr>
            </a:p>
          </p:txBody>
        </p:sp>
      </p:grpSp>
      <p:grpSp>
        <p:nvGrpSpPr>
          <p:cNvPr id="14" name="Group 13">
            <a:extLst>
              <a:ext uri="{FF2B5EF4-FFF2-40B4-BE49-F238E27FC236}">
                <a16:creationId xmlns:a16="http://schemas.microsoft.com/office/drawing/2014/main" id="{8149F83C-CF24-E5B4-C85C-D6012AE953BA}"/>
              </a:ext>
            </a:extLst>
          </p:cNvPr>
          <p:cNvGrpSpPr/>
          <p:nvPr/>
        </p:nvGrpSpPr>
        <p:grpSpPr>
          <a:xfrm>
            <a:off x="1752600" y="4890612"/>
            <a:ext cx="13693442" cy="1313886"/>
            <a:chOff x="997277" y="5206493"/>
            <a:chExt cx="13693442" cy="1313886"/>
          </a:xfrm>
        </p:grpSpPr>
        <p:sp>
          <p:nvSpPr>
            <p:cNvPr id="15" name="Rectangle 14">
              <a:extLst>
                <a:ext uri="{FF2B5EF4-FFF2-40B4-BE49-F238E27FC236}">
                  <a16:creationId xmlns:a16="http://schemas.microsoft.com/office/drawing/2014/main" id="{DE705D17-F4A8-1AE9-D38A-3AAD5CF48B04}"/>
                </a:ext>
              </a:extLst>
            </p:cNvPr>
            <p:cNvSpPr/>
            <p:nvPr/>
          </p:nvSpPr>
          <p:spPr>
            <a:xfrm>
              <a:off x="997278" y="5206493"/>
              <a:ext cx="13693441" cy="126218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extBox 15">
              <a:extLst>
                <a:ext uri="{FF2B5EF4-FFF2-40B4-BE49-F238E27FC236}">
                  <a16:creationId xmlns:a16="http://schemas.microsoft.com/office/drawing/2014/main" id="{90933403-46FB-317A-F64A-7A3FC73368A8}"/>
                </a:ext>
              </a:extLst>
            </p:cNvPr>
            <p:cNvSpPr txBox="1"/>
            <p:nvPr/>
          </p:nvSpPr>
          <p:spPr>
            <a:xfrm>
              <a:off x="997277" y="5206493"/>
              <a:ext cx="13693441" cy="1313886"/>
            </a:xfrm>
            <a:prstGeom prst="rect">
              <a:avLst/>
            </a:prstGeom>
            <a:noFill/>
          </p:spPr>
          <p:txBody>
            <a:bodyPr wrap="square" rtlCol="0">
              <a:spAutoFit/>
            </a:bodyPr>
            <a:lstStyle/>
            <a:p>
              <a:pPr marL="755651" lvl="1" indent="-377825">
                <a:lnSpc>
                  <a:spcPts val="4900"/>
                </a:lnSpc>
                <a:buFont typeface="Arial"/>
                <a:buChar char="•"/>
              </a:pPr>
              <a:r>
                <a:rPr lang="en-US" sz="3600" spc="210" dirty="0" err="1">
                  <a:solidFill>
                    <a:srgbClr val="3B4A52"/>
                  </a:solidFill>
                  <a:latin typeface="Calibri (MS)"/>
                </a:rPr>
                <a:t>Các</a:t>
              </a:r>
              <a:r>
                <a:rPr lang="en-US" sz="3600" spc="210" dirty="0">
                  <a:solidFill>
                    <a:srgbClr val="3B4A52"/>
                  </a:solidFill>
                  <a:latin typeface="Calibri (MS)"/>
                </a:rPr>
                <a:t> </a:t>
              </a:r>
              <a:r>
                <a:rPr lang="en-US" sz="3600" spc="210" dirty="0" err="1">
                  <a:solidFill>
                    <a:srgbClr val="3B4A52"/>
                  </a:solidFill>
                  <a:latin typeface="Calibri (MS)"/>
                </a:rPr>
                <a:t>hoạt</a:t>
              </a:r>
              <a:r>
                <a:rPr lang="en-US" sz="3600" spc="210" dirty="0">
                  <a:solidFill>
                    <a:srgbClr val="3B4A52"/>
                  </a:solidFill>
                  <a:latin typeface="Calibri (MS)"/>
                </a:rPr>
                <a:t> </a:t>
              </a:r>
              <a:r>
                <a:rPr lang="en-US" sz="3600" spc="210" dirty="0" err="1">
                  <a:solidFill>
                    <a:srgbClr val="3B4A52"/>
                  </a:solidFill>
                  <a:latin typeface="Calibri (MS)"/>
                </a:rPr>
                <a:t>động</a:t>
              </a:r>
              <a:r>
                <a:rPr lang="en-US" sz="3600" spc="210" dirty="0">
                  <a:solidFill>
                    <a:srgbClr val="3B4A52"/>
                  </a:solidFill>
                  <a:latin typeface="Calibri (MS)"/>
                </a:rPr>
                <a:t> </a:t>
              </a:r>
              <a:r>
                <a:rPr lang="en-US" sz="3600" spc="210" dirty="0" err="1">
                  <a:solidFill>
                    <a:srgbClr val="3B4A52"/>
                  </a:solidFill>
                  <a:latin typeface="Calibri (MS)"/>
                </a:rPr>
                <a:t>tình</a:t>
              </a:r>
              <a:r>
                <a:rPr lang="en-US" sz="3600" spc="210" dirty="0">
                  <a:solidFill>
                    <a:srgbClr val="3B4A52"/>
                  </a:solidFill>
                  <a:latin typeface="Calibri (MS)"/>
                </a:rPr>
                <a:t> </a:t>
              </a:r>
              <a:r>
                <a:rPr lang="en-US" sz="3600" spc="210" dirty="0" err="1">
                  <a:solidFill>
                    <a:srgbClr val="3B4A52"/>
                  </a:solidFill>
                  <a:latin typeface="Calibri (MS)"/>
                </a:rPr>
                <a:t>báo</a:t>
              </a:r>
              <a:r>
                <a:rPr lang="en-US" sz="3600" spc="210" dirty="0">
                  <a:solidFill>
                    <a:srgbClr val="3B4A52"/>
                  </a:solidFill>
                  <a:latin typeface="Calibri (MS)"/>
                </a:rPr>
                <a:t> </a:t>
              </a:r>
              <a:r>
                <a:rPr lang="en-US" sz="3600" spc="210" dirty="0" err="1">
                  <a:solidFill>
                    <a:srgbClr val="3B4A52"/>
                  </a:solidFill>
                  <a:latin typeface="Calibri (MS)"/>
                </a:rPr>
                <a:t>bảo</a:t>
              </a:r>
              <a:r>
                <a:rPr lang="en-US" sz="3600" spc="210" dirty="0">
                  <a:solidFill>
                    <a:srgbClr val="3B4A52"/>
                  </a:solidFill>
                  <a:latin typeface="Calibri (MS)"/>
                </a:rPr>
                <a:t> </a:t>
              </a:r>
              <a:r>
                <a:rPr lang="en-US" sz="3600" spc="210" dirty="0" err="1">
                  <a:solidFill>
                    <a:srgbClr val="3B4A52"/>
                  </a:solidFill>
                  <a:latin typeface="Calibri (MS)"/>
                </a:rPr>
                <a:t>mật</a:t>
              </a:r>
              <a:r>
                <a:rPr lang="en-US" sz="3600" spc="210" dirty="0">
                  <a:solidFill>
                    <a:srgbClr val="3B4A52"/>
                  </a:solidFill>
                  <a:latin typeface="Calibri (MS)"/>
                </a:rPr>
                <a:t> </a:t>
              </a:r>
              <a:r>
                <a:rPr lang="en-US" sz="3600" spc="210" dirty="0" err="1">
                  <a:solidFill>
                    <a:srgbClr val="3B4A52"/>
                  </a:solidFill>
                  <a:latin typeface="Calibri (MS)"/>
                </a:rPr>
                <a:t>theo</a:t>
              </a:r>
              <a:r>
                <a:rPr lang="en-US" sz="3600" spc="210" dirty="0">
                  <a:solidFill>
                    <a:srgbClr val="3B4A52"/>
                  </a:solidFill>
                  <a:latin typeface="Calibri (MS)"/>
                </a:rPr>
                <a:t> </a:t>
              </a:r>
              <a:r>
                <a:rPr lang="en-US" sz="3600" spc="210" dirty="0" err="1">
                  <a:solidFill>
                    <a:srgbClr val="3B4A52"/>
                  </a:solidFill>
                  <a:latin typeface="Calibri (MS)"/>
                </a:rPr>
                <a:t>thời</a:t>
              </a:r>
              <a:r>
                <a:rPr lang="en-US" sz="3600" spc="210" dirty="0">
                  <a:solidFill>
                    <a:srgbClr val="3B4A52"/>
                  </a:solidFill>
                  <a:latin typeface="Calibri (MS)"/>
                </a:rPr>
                <a:t> </a:t>
              </a:r>
              <a:r>
                <a:rPr lang="en-US" sz="3600" spc="210" dirty="0" err="1">
                  <a:solidFill>
                    <a:srgbClr val="3B4A52"/>
                  </a:solidFill>
                  <a:latin typeface="Calibri (MS)"/>
                </a:rPr>
                <a:t>gian</a:t>
              </a:r>
              <a:r>
                <a:rPr lang="en-US" sz="3600" spc="210" dirty="0">
                  <a:solidFill>
                    <a:srgbClr val="3B4A52"/>
                  </a:solidFill>
                  <a:latin typeface="Calibri (MS)"/>
                </a:rPr>
                <a:t> </a:t>
              </a:r>
              <a:r>
                <a:rPr lang="en-US" sz="3600" spc="210" dirty="0" err="1">
                  <a:solidFill>
                    <a:srgbClr val="3B4A52"/>
                  </a:solidFill>
                  <a:latin typeface="Calibri (MS)"/>
                </a:rPr>
                <a:t>thực</a:t>
              </a:r>
              <a:r>
                <a:rPr lang="en-US" sz="3600" spc="210" dirty="0">
                  <a:solidFill>
                    <a:srgbClr val="3B4A52"/>
                  </a:solidFill>
                  <a:latin typeface="Calibri (MS)"/>
                </a:rPr>
                <a:t> </a:t>
              </a:r>
              <a:r>
                <a:rPr lang="en-US" sz="3600" spc="210" dirty="0" err="1">
                  <a:solidFill>
                    <a:srgbClr val="3B4A52"/>
                  </a:solidFill>
                  <a:latin typeface="Calibri (MS)"/>
                </a:rPr>
                <a:t>để</a:t>
              </a:r>
              <a:r>
                <a:rPr lang="en-US" sz="3600" spc="210" dirty="0">
                  <a:solidFill>
                    <a:srgbClr val="3B4A52"/>
                  </a:solidFill>
                  <a:latin typeface="Calibri (MS)"/>
                </a:rPr>
                <a:t> </a:t>
              </a:r>
              <a:r>
                <a:rPr lang="en-US" sz="3600" spc="210" dirty="0" err="1">
                  <a:solidFill>
                    <a:srgbClr val="3B4A52"/>
                  </a:solidFill>
                  <a:latin typeface="Calibri (MS)"/>
                </a:rPr>
                <a:t>tìm</a:t>
              </a:r>
              <a:r>
                <a:rPr lang="en-US" sz="3600" spc="210" dirty="0">
                  <a:solidFill>
                    <a:srgbClr val="3B4A52"/>
                  </a:solidFill>
                  <a:latin typeface="Calibri (MS)"/>
                </a:rPr>
                <a:t> </a:t>
              </a:r>
              <a:r>
                <a:rPr lang="en-US" sz="3600" spc="210" dirty="0" err="1">
                  <a:solidFill>
                    <a:srgbClr val="3B4A52"/>
                  </a:solidFill>
                  <a:latin typeface="Calibri (MS)"/>
                </a:rPr>
                <a:t>ra</a:t>
              </a:r>
              <a:r>
                <a:rPr lang="en-US" sz="3600" spc="210" dirty="0">
                  <a:solidFill>
                    <a:srgbClr val="3B4A52"/>
                  </a:solidFill>
                  <a:latin typeface="Calibri (MS)"/>
                </a:rPr>
                <a:t> </a:t>
              </a:r>
              <a:r>
                <a:rPr lang="en-US" sz="3600" spc="210" dirty="0" err="1">
                  <a:solidFill>
                    <a:srgbClr val="3B4A52"/>
                  </a:solidFill>
                  <a:latin typeface="Calibri (MS)"/>
                </a:rPr>
                <a:t>các</a:t>
              </a:r>
              <a:r>
                <a:rPr lang="en-US" sz="3600" spc="210" dirty="0">
                  <a:solidFill>
                    <a:srgbClr val="3B4A52"/>
                  </a:solidFill>
                  <a:latin typeface="Calibri (MS)"/>
                </a:rPr>
                <a:t> </a:t>
              </a:r>
              <a:r>
                <a:rPr lang="en-US" sz="3600" spc="210" dirty="0" err="1">
                  <a:solidFill>
                    <a:srgbClr val="3B4A52"/>
                  </a:solidFill>
                  <a:latin typeface="Calibri (MS)"/>
                </a:rPr>
                <a:t>mối</a:t>
              </a:r>
              <a:r>
                <a:rPr lang="en-US" sz="3600" spc="210" dirty="0">
                  <a:solidFill>
                    <a:srgbClr val="3B4A52"/>
                  </a:solidFill>
                  <a:latin typeface="Calibri (MS)"/>
                </a:rPr>
                <a:t> </a:t>
              </a:r>
              <a:r>
                <a:rPr lang="en-US" sz="3600" spc="210" dirty="0" err="1">
                  <a:solidFill>
                    <a:srgbClr val="3B4A52"/>
                  </a:solidFill>
                  <a:latin typeface="Calibri (MS)"/>
                </a:rPr>
                <a:t>đe</a:t>
              </a:r>
              <a:r>
                <a:rPr lang="en-US" sz="3600" spc="210" dirty="0">
                  <a:solidFill>
                    <a:srgbClr val="3B4A52"/>
                  </a:solidFill>
                  <a:latin typeface="Calibri (MS)"/>
                </a:rPr>
                <a:t> </a:t>
              </a:r>
              <a:r>
                <a:rPr lang="en-US" sz="3600" spc="210" dirty="0" err="1">
                  <a:solidFill>
                    <a:srgbClr val="3B4A52"/>
                  </a:solidFill>
                  <a:latin typeface="Calibri (MS)"/>
                </a:rPr>
                <a:t>dọa</a:t>
              </a:r>
              <a:endParaRPr lang="en-US" sz="3600" spc="210" dirty="0">
                <a:solidFill>
                  <a:srgbClr val="3B4A52"/>
                </a:solidFill>
                <a:latin typeface="Calibri (MS)"/>
              </a:endParaRPr>
            </a:p>
          </p:txBody>
        </p:sp>
      </p:grpSp>
      <p:grpSp>
        <p:nvGrpSpPr>
          <p:cNvPr id="17" name="Group 16">
            <a:extLst>
              <a:ext uri="{FF2B5EF4-FFF2-40B4-BE49-F238E27FC236}">
                <a16:creationId xmlns:a16="http://schemas.microsoft.com/office/drawing/2014/main" id="{A1380380-496B-078D-5D4A-F56C35FC911C}"/>
              </a:ext>
            </a:extLst>
          </p:cNvPr>
          <p:cNvGrpSpPr/>
          <p:nvPr/>
        </p:nvGrpSpPr>
        <p:grpSpPr>
          <a:xfrm>
            <a:off x="1752600" y="7263458"/>
            <a:ext cx="13693442" cy="1313886"/>
            <a:chOff x="997277" y="7579339"/>
            <a:chExt cx="13693442" cy="1313886"/>
          </a:xfrm>
        </p:grpSpPr>
        <p:sp>
          <p:nvSpPr>
            <p:cNvPr id="18" name="Rectangle 17">
              <a:extLst>
                <a:ext uri="{FF2B5EF4-FFF2-40B4-BE49-F238E27FC236}">
                  <a16:creationId xmlns:a16="http://schemas.microsoft.com/office/drawing/2014/main" id="{530C2380-7ACC-4ECD-40BA-530D48BDB272}"/>
                </a:ext>
              </a:extLst>
            </p:cNvPr>
            <p:cNvSpPr/>
            <p:nvPr/>
          </p:nvSpPr>
          <p:spPr>
            <a:xfrm>
              <a:off x="997278" y="7579339"/>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16CB5AD2-79E8-4AA3-7630-2F86479443CB}"/>
                </a:ext>
              </a:extLst>
            </p:cNvPr>
            <p:cNvSpPr txBox="1"/>
            <p:nvPr/>
          </p:nvSpPr>
          <p:spPr>
            <a:xfrm>
              <a:off x="997277" y="7579339"/>
              <a:ext cx="13693441" cy="1313886"/>
            </a:xfrm>
            <a:prstGeom prst="rect">
              <a:avLst/>
            </a:prstGeom>
            <a:noFill/>
          </p:spPr>
          <p:txBody>
            <a:bodyPr wrap="square" rtlCol="0">
              <a:spAutoFit/>
            </a:bodyPr>
            <a:lstStyle/>
            <a:p>
              <a:pPr marL="755651" lvl="1" indent="-377825">
                <a:lnSpc>
                  <a:spcPts val="4900"/>
                </a:lnSpc>
                <a:buFont typeface="Arial"/>
                <a:buChar char="•"/>
              </a:pPr>
              <a:r>
                <a:rPr lang="en-US" sz="3600" spc="210" dirty="0" err="1">
                  <a:solidFill>
                    <a:srgbClr val="3B4A52"/>
                  </a:solidFill>
                  <a:latin typeface="Calibri (MS)"/>
                </a:rPr>
                <a:t>Phân</a:t>
              </a:r>
              <a:r>
                <a:rPr lang="en-US" sz="3600" spc="210" dirty="0">
                  <a:solidFill>
                    <a:srgbClr val="3B4A52"/>
                  </a:solidFill>
                  <a:latin typeface="Calibri (MS)"/>
                </a:rPr>
                <a:t> </a:t>
              </a:r>
              <a:r>
                <a:rPr lang="en-US" sz="3600" spc="210" dirty="0" err="1">
                  <a:solidFill>
                    <a:srgbClr val="3B4A52"/>
                  </a:solidFill>
                  <a:latin typeface="Calibri (MS)"/>
                </a:rPr>
                <a:t>tích</a:t>
              </a:r>
              <a:r>
                <a:rPr lang="en-US" sz="3600" spc="210" dirty="0">
                  <a:solidFill>
                    <a:srgbClr val="3B4A52"/>
                  </a:solidFill>
                  <a:latin typeface="Calibri (MS)"/>
                </a:rPr>
                <a:t> video </a:t>
              </a:r>
              <a:r>
                <a:rPr lang="en-US" sz="3600" spc="210" dirty="0" err="1">
                  <a:solidFill>
                    <a:srgbClr val="3B4A52"/>
                  </a:solidFill>
                  <a:latin typeface="Calibri (MS)"/>
                </a:rPr>
                <a:t>theo</a:t>
              </a:r>
              <a:r>
                <a:rPr lang="en-US" sz="3600" spc="210" dirty="0">
                  <a:solidFill>
                    <a:srgbClr val="3B4A52"/>
                  </a:solidFill>
                  <a:latin typeface="Calibri (MS)"/>
                </a:rPr>
                <a:t> </a:t>
              </a:r>
              <a:r>
                <a:rPr lang="en-US" sz="3600" spc="210" dirty="0" err="1">
                  <a:solidFill>
                    <a:srgbClr val="3B4A52"/>
                  </a:solidFill>
                  <a:latin typeface="Calibri (MS)"/>
                </a:rPr>
                <a:t>thời</a:t>
              </a:r>
              <a:r>
                <a:rPr lang="en-US" sz="3600" spc="210" dirty="0">
                  <a:solidFill>
                    <a:srgbClr val="3B4A52"/>
                  </a:solidFill>
                  <a:latin typeface="Calibri (MS)"/>
                </a:rPr>
                <a:t> </a:t>
              </a:r>
              <a:r>
                <a:rPr lang="en-US" sz="3600" spc="210" dirty="0" err="1">
                  <a:solidFill>
                    <a:srgbClr val="3B4A52"/>
                  </a:solidFill>
                  <a:latin typeface="Calibri (MS)"/>
                </a:rPr>
                <a:t>gian</a:t>
              </a:r>
              <a:r>
                <a:rPr lang="en-US" sz="3600" spc="210" dirty="0">
                  <a:solidFill>
                    <a:srgbClr val="3B4A52"/>
                  </a:solidFill>
                  <a:latin typeface="Calibri (MS)"/>
                </a:rPr>
                <a:t> </a:t>
              </a:r>
              <a:r>
                <a:rPr lang="en-US" sz="3600" spc="210" dirty="0" err="1">
                  <a:solidFill>
                    <a:srgbClr val="3B4A52"/>
                  </a:solidFill>
                  <a:latin typeface="Calibri (MS)"/>
                </a:rPr>
                <a:t>thực</a:t>
              </a:r>
              <a:r>
                <a:rPr lang="en-US" sz="3600" spc="210" dirty="0">
                  <a:solidFill>
                    <a:srgbClr val="3B4A52"/>
                  </a:solidFill>
                  <a:latin typeface="Calibri (MS)"/>
                </a:rPr>
                <a:t> </a:t>
              </a:r>
              <a:r>
                <a:rPr lang="en-US" sz="3600" spc="210" dirty="0" err="1">
                  <a:solidFill>
                    <a:srgbClr val="3B4A52"/>
                  </a:solidFill>
                  <a:latin typeface="Calibri (MS)"/>
                </a:rPr>
                <a:t>để</a:t>
              </a:r>
              <a:r>
                <a:rPr lang="en-US" sz="3600" spc="210" dirty="0">
                  <a:solidFill>
                    <a:srgbClr val="3B4A52"/>
                  </a:solidFill>
                  <a:latin typeface="Calibri (MS)"/>
                </a:rPr>
                <a:t> </a:t>
              </a:r>
              <a:r>
                <a:rPr lang="en-US" sz="3600" spc="210" dirty="0" err="1">
                  <a:solidFill>
                    <a:srgbClr val="3B4A52"/>
                  </a:solidFill>
                  <a:latin typeface="Calibri (MS)"/>
                </a:rPr>
                <a:t>giúp</a:t>
              </a:r>
              <a:r>
                <a:rPr lang="en-US" sz="3600" spc="210" dirty="0">
                  <a:solidFill>
                    <a:srgbClr val="3B4A52"/>
                  </a:solidFill>
                  <a:latin typeface="Calibri (MS)"/>
                </a:rPr>
                <a:t> </a:t>
              </a:r>
              <a:r>
                <a:rPr lang="en-US" sz="3600" spc="210" dirty="0" err="1">
                  <a:solidFill>
                    <a:srgbClr val="3B4A52"/>
                  </a:solidFill>
                  <a:latin typeface="Calibri (MS)"/>
                </a:rPr>
                <a:t>mang</a:t>
              </a:r>
              <a:r>
                <a:rPr lang="en-US" sz="3600" spc="210" dirty="0">
                  <a:solidFill>
                    <a:srgbClr val="3B4A52"/>
                  </a:solidFill>
                  <a:latin typeface="Calibri (MS)"/>
                </a:rPr>
                <a:t> </a:t>
              </a:r>
              <a:r>
                <a:rPr lang="en-US" sz="3600" spc="210" dirty="0" err="1">
                  <a:solidFill>
                    <a:srgbClr val="3B4A52"/>
                  </a:solidFill>
                  <a:latin typeface="Calibri (MS)"/>
                </a:rPr>
                <a:t>lạ</a:t>
              </a:r>
              <a:r>
                <a:rPr lang="en-US" sz="3600" u="none" spc="210" dirty="0" err="1">
                  <a:solidFill>
                    <a:srgbClr val="3B4A52"/>
                  </a:solidFill>
                  <a:latin typeface="Calibri (MS)"/>
                </a:rPr>
                <a:t>i</a:t>
              </a:r>
              <a:r>
                <a:rPr lang="en-US" sz="3600" u="none" spc="210" dirty="0">
                  <a:solidFill>
                    <a:srgbClr val="3B4A52"/>
                  </a:solidFill>
                  <a:latin typeface="Calibri (MS)"/>
                </a:rPr>
                <a:t> </a:t>
              </a:r>
              <a:r>
                <a:rPr lang="en-US" sz="3600" u="none" spc="210" dirty="0" err="1">
                  <a:solidFill>
                    <a:srgbClr val="3B4A52"/>
                  </a:solidFill>
                  <a:latin typeface="Calibri (MS)"/>
                </a:rPr>
                <a:t>tr</a:t>
              </a:r>
              <a:r>
                <a:rPr lang="en-US" sz="3600" spc="210" dirty="0" err="1">
                  <a:solidFill>
                    <a:srgbClr val="3B4A52"/>
                  </a:solidFill>
                  <a:latin typeface="Calibri (MS)"/>
                </a:rPr>
                <a:t>ả</a:t>
              </a:r>
              <a:r>
                <a:rPr lang="en-US" sz="3600" u="none" spc="210" dirty="0" err="1">
                  <a:solidFill>
                    <a:srgbClr val="3B4A52"/>
                  </a:solidFill>
                  <a:latin typeface="Calibri (MS)"/>
                </a:rPr>
                <a:t>i</a:t>
              </a:r>
              <a:r>
                <a:rPr lang="en-US" sz="3600" u="none" spc="210" dirty="0">
                  <a:solidFill>
                    <a:srgbClr val="3B4A52"/>
                  </a:solidFill>
                  <a:latin typeface="Calibri (MS)"/>
                </a:rPr>
                <a:t> </a:t>
              </a:r>
              <a:r>
                <a:rPr lang="en-US" sz="3600" spc="210" dirty="0" err="1">
                  <a:solidFill>
                    <a:srgbClr val="3B4A52"/>
                  </a:solidFill>
                  <a:latin typeface="Calibri (MS)"/>
                </a:rPr>
                <a:t>nghiệm</a:t>
              </a:r>
              <a:r>
                <a:rPr lang="en-US" sz="3600" spc="210" dirty="0">
                  <a:solidFill>
                    <a:srgbClr val="3B4A52"/>
                  </a:solidFill>
                  <a:latin typeface="Calibri (MS)"/>
                </a:rPr>
                <a:t> </a:t>
              </a:r>
              <a:r>
                <a:rPr lang="en-US" sz="3600" spc="210" dirty="0" err="1">
                  <a:solidFill>
                    <a:srgbClr val="3B4A52"/>
                  </a:solidFill>
                  <a:latin typeface="Calibri (MS)"/>
                </a:rPr>
                <a:t>tương</a:t>
              </a:r>
              <a:r>
                <a:rPr lang="en-US" sz="3600" spc="210" dirty="0">
                  <a:solidFill>
                    <a:srgbClr val="3B4A52"/>
                  </a:solidFill>
                  <a:latin typeface="Calibri (MS)"/>
                </a:rPr>
                <a:t> </a:t>
              </a:r>
              <a:r>
                <a:rPr lang="en-US" sz="3600" spc="210" dirty="0" err="1">
                  <a:solidFill>
                    <a:srgbClr val="3B4A52"/>
                  </a:solidFill>
                  <a:latin typeface="Calibri (MS)"/>
                </a:rPr>
                <a:t>tác</a:t>
              </a:r>
              <a:r>
                <a:rPr lang="en-US" sz="3600" spc="210" dirty="0">
                  <a:solidFill>
                    <a:srgbClr val="3B4A52"/>
                  </a:solidFill>
                  <a:latin typeface="Calibri (MS)"/>
                </a:rPr>
                <a:t>, </a:t>
              </a:r>
              <a:r>
                <a:rPr lang="en-US" sz="3600" spc="210" dirty="0" err="1">
                  <a:solidFill>
                    <a:srgbClr val="3B4A52"/>
                  </a:solidFill>
                  <a:latin typeface="Calibri (MS)"/>
                </a:rPr>
                <a:t>được</a:t>
              </a:r>
              <a:r>
                <a:rPr lang="en-US" sz="3600" spc="210" dirty="0">
                  <a:solidFill>
                    <a:srgbClr val="3B4A52"/>
                  </a:solidFill>
                  <a:latin typeface="Calibri (MS)"/>
                </a:rPr>
                <a:t> </a:t>
              </a:r>
              <a:r>
                <a:rPr lang="en-US" sz="3600" spc="210" dirty="0" err="1">
                  <a:solidFill>
                    <a:srgbClr val="3B4A52"/>
                  </a:solidFill>
                  <a:latin typeface="Calibri (MS)"/>
                </a:rPr>
                <a:t>cá</a:t>
              </a:r>
              <a:r>
                <a:rPr lang="en-US" sz="3600" spc="210" dirty="0">
                  <a:solidFill>
                    <a:srgbClr val="3B4A52"/>
                  </a:solidFill>
                  <a:latin typeface="Calibri (MS)"/>
                </a:rPr>
                <a:t> </a:t>
              </a:r>
              <a:r>
                <a:rPr lang="en-US" sz="3600" spc="210" dirty="0" err="1">
                  <a:solidFill>
                    <a:srgbClr val="3B4A52"/>
                  </a:solidFill>
                  <a:latin typeface="Calibri (MS)"/>
                </a:rPr>
                <a:t>nhân</a:t>
              </a:r>
              <a:r>
                <a:rPr lang="en-US" sz="3600" spc="210" dirty="0">
                  <a:solidFill>
                    <a:srgbClr val="3B4A52"/>
                  </a:solidFill>
                  <a:latin typeface="Calibri (MS)"/>
                </a:rPr>
                <a:t> </a:t>
              </a:r>
              <a:r>
                <a:rPr lang="en-US" sz="3600" spc="210" dirty="0" err="1">
                  <a:solidFill>
                    <a:srgbClr val="3B4A52"/>
                  </a:solidFill>
                  <a:latin typeface="Calibri (MS)"/>
                </a:rPr>
                <a:t>hóa</a:t>
              </a:r>
              <a:r>
                <a:rPr lang="en-US" sz="3600" spc="210" dirty="0">
                  <a:solidFill>
                    <a:srgbClr val="3B4A52"/>
                  </a:solidFill>
                  <a:latin typeface="Calibri (MS)"/>
                </a:rPr>
                <a:t> </a:t>
              </a:r>
              <a:r>
                <a:rPr lang="en-US" sz="3600" spc="210" dirty="0" err="1">
                  <a:solidFill>
                    <a:srgbClr val="3B4A52"/>
                  </a:solidFill>
                  <a:latin typeface="Calibri (MS)"/>
                </a:rPr>
                <a:t>cho</a:t>
              </a:r>
              <a:r>
                <a:rPr lang="en-US" sz="3600" spc="210" dirty="0">
                  <a:solidFill>
                    <a:srgbClr val="3B4A52"/>
                  </a:solidFill>
                  <a:latin typeface="Calibri (MS)"/>
                </a:rPr>
                <a:t> </a:t>
              </a:r>
              <a:r>
                <a:rPr lang="en-US" sz="3600" spc="210" dirty="0" err="1">
                  <a:solidFill>
                    <a:srgbClr val="3B4A52"/>
                  </a:solidFill>
                  <a:latin typeface="Calibri (MS)"/>
                </a:rPr>
                <a:t>người</a:t>
              </a:r>
              <a:r>
                <a:rPr lang="en-US" sz="3600" spc="210" dirty="0">
                  <a:solidFill>
                    <a:srgbClr val="3B4A52"/>
                  </a:solidFill>
                  <a:latin typeface="Calibri (MS)"/>
                </a:rPr>
                <a:t> </a:t>
              </a:r>
              <a:r>
                <a:rPr lang="en-US" sz="3600" spc="210" dirty="0" err="1">
                  <a:solidFill>
                    <a:srgbClr val="3B4A52"/>
                  </a:solidFill>
                  <a:latin typeface="Calibri (MS)"/>
                </a:rPr>
                <a:t>xem</a:t>
              </a:r>
              <a:endParaRPr lang="en-US" sz="3600" spc="210" dirty="0">
                <a:solidFill>
                  <a:srgbClr val="3B4A52"/>
                </a:solidFill>
                <a:latin typeface="Calibri (M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23566"/>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7745979" y="0"/>
            <a:ext cx="10542021" cy="10287000"/>
            <a:chOff x="0" y="0"/>
            <a:chExt cx="2776499" cy="2709333"/>
          </a:xfrm>
        </p:grpSpPr>
        <p:sp>
          <p:nvSpPr>
            <p:cNvPr id="6" name="Freeform 6"/>
            <p:cNvSpPr/>
            <p:nvPr/>
          </p:nvSpPr>
          <p:spPr>
            <a:xfrm>
              <a:off x="0" y="0"/>
              <a:ext cx="2776499" cy="2709333"/>
            </a:xfrm>
            <a:custGeom>
              <a:avLst/>
              <a:gdLst/>
              <a:ahLst/>
              <a:cxnLst/>
              <a:rect l="l" t="t" r="r" b="b"/>
              <a:pathLst>
                <a:path w="2776499" h="2709333">
                  <a:moveTo>
                    <a:pt x="0" y="0"/>
                  </a:moveTo>
                  <a:lnTo>
                    <a:pt x="2776499" y="0"/>
                  </a:lnTo>
                  <a:lnTo>
                    <a:pt x="2776499"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Freeform 8"/>
          <p:cNvSpPr/>
          <p:nvPr/>
        </p:nvSpPr>
        <p:spPr>
          <a:xfrm>
            <a:off x="4114800" y="1979930"/>
            <a:ext cx="11378851" cy="6630139"/>
          </a:xfrm>
          <a:custGeom>
            <a:avLst/>
            <a:gdLst/>
            <a:ahLst/>
            <a:cxnLst/>
            <a:rect l="l" t="t" r="r" b="b"/>
            <a:pathLst>
              <a:path w="10542021" h="5516991">
                <a:moveTo>
                  <a:pt x="0" y="0"/>
                </a:moveTo>
                <a:lnTo>
                  <a:pt x="10542021" y="0"/>
                </a:lnTo>
                <a:lnTo>
                  <a:pt x="10542021" y="5516991"/>
                </a:lnTo>
                <a:lnTo>
                  <a:pt x="0" y="5516991"/>
                </a:lnTo>
                <a:lnTo>
                  <a:pt x="0" y="0"/>
                </a:lnTo>
                <a:close/>
              </a:path>
            </a:pathLst>
          </a:custGeom>
          <a:blipFill>
            <a:blip r:embed="rId3"/>
            <a:stretch>
              <a:fillRect/>
            </a:stretch>
          </a:blipFill>
        </p:spPr>
      </p:sp>
      <p:sp>
        <p:nvSpPr>
          <p:cNvPr id="9" name="TextBox 9"/>
          <p:cNvSpPr txBox="1"/>
          <p:nvPr/>
        </p:nvSpPr>
        <p:spPr>
          <a:xfrm>
            <a:off x="2262320" y="88581"/>
            <a:ext cx="16025680" cy="1556389"/>
          </a:xfrm>
          <a:prstGeom prst="rect">
            <a:avLst/>
          </a:prstGeom>
        </p:spPr>
        <p:txBody>
          <a:bodyPr lIns="0" tIns="0" rIns="0" bIns="0" rtlCol="0" anchor="t">
            <a:spAutoFit/>
          </a:bodyPr>
          <a:lstStyle/>
          <a:p>
            <a:pPr>
              <a:lnSpc>
                <a:spcPts val="11339"/>
              </a:lnSpc>
              <a:spcBef>
                <a:spcPct val="0"/>
              </a:spcBef>
            </a:pPr>
            <a:r>
              <a:rPr lang="en-US" sz="8099">
                <a:solidFill>
                  <a:srgbClr val="3B4A52"/>
                </a:solidFill>
                <a:latin typeface="Calibri (MS) Bold"/>
              </a:rPr>
              <a:t>DSTREAM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23566"/>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7745979" y="0"/>
            <a:ext cx="10542021" cy="10287000"/>
            <a:chOff x="0" y="0"/>
            <a:chExt cx="2776499" cy="2709333"/>
          </a:xfrm>
        </p:grpSpPr>
        <p:sp>
          <p:nvSpPr>
            <p:cNvPr id="6" name="Freeform 6"/>
            <p:cNvSpPr/>
            <p:nvPr/>
          </p:nvSpPr>
          <p:spPr>
            <a:xfrm>
              <a:off x="0" y="0"/>
              <a:ext cx="2776499" cy="2709333"/>
            </a:xfrm>
            <a:custGeom>
              <a:avLst/>
              <a:gdLst/>
              <a:ahLst/>
              <a:cxnLst/>
              <a:rect l="l" t="t" r="r" b="b"/>
              <a:pathLst>
                <a:path w="2776499" h="2709333">
                  <a:moveTo>
                    <a:pt x="0" y="0"/>
                  </a:moveTo>
                  <a:lnTo>
                    <a:pt x="2776499" y="0"/>
                  </a:lnTo>
                  <a:lnTo>
                    <a:pt x="2776499"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9" name="TextBox 9"/>
          <p:cNvSpPr txBox="1"/>
          <p:nvPr/>
        </p:nvSpPr>
        <p:spPr>
          <a:xfrm>
            <a:off x="2262320" y="88581"/>
            <a:ext cx="16025680" cy="1361014"/>
          </a:xfrm>
          <a:prstGeom prst="rect">
            <a:avLst/>
          </a:prstGeom>
        </p:spPr>
        <p:txBody>
          <a:bodyPr lIns="0" tIns="0" rIns="0" bIns="0" rtlCol="0" anchor="t">
            <a:spAutoFit/>
          </a:bodyPr>
          <a:lstStyle/>
          <a:p>
            <a:pPr>
              <a:lnSpc>
                <a:spcPts val="11339"/>
              </a:lnSpc>
              <a:spcBef>
                <a:spcPct val="0"/>
              </a:spcBef>
            </a:pPr>
            <a:r>
              <a:rPr lang="en-US" sz="8099" dirty="0" err="1">
                <a:solidFill>
                  <a:srgbClr val="3B4A52"/>
                </a:solidFill>
                <a:latin typeface="Calibri (MS) Bold"/>
              </a:rPr>
              <a:t>StreamingContext</a:t>
            </a:r>
            <a:endParaRPr lang="en-US" sz="8099" dirty="0">
              <a:solidFill>
                <a:srgbClr val="3B4A52"/>
              </a:solidFill>
              <a:latin typeface="Calibri (MS) Bold"/>
            </a:endParaRPr>
          </a:p>
        </p:txBody>
      </p:sp>
      <p:pic>
        <p:nvPicPr>
          <p:cNvPr id="10" name="Picture 9">
            <a:extLst>
              <a:ext uri="{FF2B5EF4-FFF2-40B4-BE49-F238E27FC236}">
                <a16:creationId xmlns:a16="http://schemas.microsoft.com/office/drawing/2014/main" id="{9101E5BE-A7D0-7067-AB38-7B9437A8C1A1}"/>
              </a:ext>
            </a:extLst>
          </p:cNvPr>
          <p:cNvPicPr>
            <a:picLocks noChangeAspect="1"/>
          </p:cNvPicPr>
          <p:nvPr/>
        </p:nvPicPr>
        <p:blipFill>
          <a:blip r:embed="rId3"/>
          <a:stretch>
            <a:fillRect/>
          </a:stretch>
        </p:blipFill>
        <p:spPr>
          <a:xfrm>
            <a:off x="2438400" y="2400300"/>
            <a:ext cx="14770453" cy="6059673"/>
          </a:xfrm>
          <a:prstGeom prst="rect">
            <a:avLst/>
          </a:prstGeom>
        </p:spPr>
      </p:pic>
    </p:spTree>
    <p:extLst>
      <p:ext uri="{BB962C8B-B14F-4D97-AF65-F5344CB8AC3E}">
        <p14:creationId xmlns:p14="http://schemas.microsoft.com/office/powerpoint/2010/main" val="414482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418252" y="153538"/>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7745979" y="-409435"/>
            <a:ext cx="10542021" cy="10287000"/>
            <a:chOff x="0" y="0"/>
            <a:chExt cx="2776499" cy="2709333"/>
          </a:xfrm>
        </p:grpSpPr>
        <p:sp>
          <p:nvSpPr>
            <p:cNvPr id="6" name="Freeform 6"/>
            <p:cNvSpPr/>
            <p:nvPr/>
          </p:nvSpPr>
          <p:spPr>
            <a:xfrm>
              <a:off x="0" y="0"/>
              <a:ext cx="2776499" cy="2709333"/>
            </a:xfrm>
            <a:custGeom>
              <a:avLst/>
              <a:gdLst/>
              <a:ahLst/>
              <a:cxnLst/>
              <a:rect l="l" t="t" r="r" b="b"/>
              <a:pathLst>
                <a:path w="2776499" h="2709333">
                  <a:moveTo>
                    <a:pt x="0" y="0"/>
                  </a:moveTo>
                  <a:lnTo>
                    <a:pt x="2776499" y="0"/>
                  </a:lnTo>
                  <a:lnTo>
                    <a:pt x="2776499"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Freeform 8"/>
          <p:cNvSpPr/>
          <p:nvPr/>
        </p:nvSpPr>
        <p:spPr>
          <a:xfrm>
            <a:off x="3124200" y="1880789"/>
            <a:ext cx="12954000" cy="7671826"/>
          </a:xfrm>
          <a:custGeom>
            <a:avLst/>
            <a:gdLst/>
            <a:ahLst/>
            <a:cxnLst/>
            <a:rect l="l" t="t" r="r" b="b"/>
            <a:pathLst>
              <a:path w="9619340" h="5586200">
                <a:moveTo>
                  <a:pt x="0" y="0"/>
                </a:moveTo>
                <a:lnTo>
                  <a:pt x="9619340" y="0"/>
                </a:lnTo>
                <a:lnTo>
                  <a:pt x="9619340" y="5586200"/>
                </a:lnTo>
                <a:lnTo>
                  <a:pt x="0" y="5586200"/>
                </a:lnTo>
                <a:lnTo>
                  <a:pt x="0" y="0"/>
                </a:lnTo>
                <a:close/>
              </a:path>
            </a:pathLst>
          </a:custGeom>
          <a:blipFill>
            <a:blip r:embed="rId3"/>
            <a:stretch>
              <a:fillRect/>
            </a:stretch>
          </a:blipFill>
        </p:spPr>
      </p:sp>
      <p:sp>
        <p:nvSpPr>
          <p:cNvPr id="9" name="TextBox 9"/>
          <p:cNvSpPr txBox="1"/>
          <p:nvPr/>
        </p:nvSpPr>
        <p:spPr>
          <a:xfrm>
            <a:off x="1233620" y="336640"/>
            <a:ext cx="16025680" cy="1447800"/>
          </a:xfrm>
          <a:prstGeom prst="rect">
            <a:avLst/>
          </a:prstGeom>
        </p:spPr>
        <p:txBody>
          <a:bodyPr lIns="0" tIns="0" rIns="0" bIns="0" rtlCol="0" anchor="t">
            <a:spAutoFit/>
          </a:bodyPr>
          <a:lstStyle/>
          <a:p>
            <a:pPr algn="ctr">
              <a:lnSpc>
                <a:spcPts val="10500"/>
              </a:lnSpc>
              <a:spcBef>
                <a:spcPct val="0"/>
              </a:spcBef>
            </a:pPr>
            <a:r>
              <a:rPr lang="en-US" sz="7500">
                <a:solidFill>
                  <a:srgbClr val="3B4A52"/>
                </a:solidFill>
                <a:latin typeface="Calibri (MS) Bold"/>
              </a:rPr>
              <a:t>SPARK STREAMING API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23566"/>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7745979" y="0"/>
            <a:ext cx="10542021" cy="10287000"/>
            <a:chOff x="0" y="0"/>
            <a:chExt cx="2776499" cy="2709333"/>
          </a:xfrm>
        </p:grpSpPr>
        <p:sp>
          <p:nvSpPr>
            <p:cNvPr id="6" name="Freeform 6"/>
            <p:cNvSpPr/>
            <p:nvPr/>
          </p:nvSpPr>
          <p:spPr>
            <a:xfrm>
              <a:off x="0" y="0"/>
              <a:ext cx="2776499" cy="2709333"/>
            </a:xfrm>
            <a:custGeom>
              <a:avLst/>
              <a:gdLst/>
              <a:ahLst/>
              <a:cxnLst/>
              <a:rect l="l" t="t" r="r" b="b"/>
              <a:pathLst>
                <a:path w="2776499" h="2709333">
                  <a:moveTo>
                    <a:pt x="0" y="0"/>
                  </a:moveTo>
                  <a:lnTo>
                    <a:pt x="2776499" y="0"/>
                  </a:lnTo>
                  <a:lnTo>
                    <a:pt x="2776499"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TextBox 8"/>
          <p:cNvSpPr txBox="1"/>
          <p:nvPr/>
        </p:nvSpPr>
        <p:spPr>
          <a:xfrm>
            <a:off x="1131160" y="4124140"/>
            <a:ext cx="16025680" cy="2120899"/>
          </a:xfrm>
          <a:prstGeom prst="rect">
            <a:avLst/>
          </a:prstGeom>
        </p:spPr>
        <p:txBody>
          <a:bodyPr lIns="0" tIns="0" rIns="0" bIns="0" rtlCol="0" anchor="t">
            <a:spAutoFit/>
          </a:bodyPr>
          <a:lstStyle/>
          <a:p>
            <a:pPr algn="ctr">
              <a:lnSpc>
                <a:spcPts val="15400"/>
              </a:lnSpc>
              <a:spcBef>
                <a:spcPct val="0"/>
              </a:spcBef>
            </a:pPr>
            <a:r>
              <a:rPr lang="en-US" sz="11000">
                <a:solidFill>
                  <a:srgbClr val="3B4A52"/>
                </a:solidFill>
                <a:latin typeface="Calibri (MS) Bold"/>
              </a:rPr>
              <a:t>TRIỂN KHAI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334570" y="-228600"/>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7438903" y="59893"/>
            <a:ext cx="10849097" cy="10287000"/>
            <a:chOff x="0" y="0"/>
            <a:chExt cx="2857375" cy="2709333"/>
          </a:xfrm>
        </p:grpSpPr>
        <p:sp>
          <p:nvSpPr>
            <p:cNvPr id="6" name="Freeform 6"/>
            <p:cNvSpPr/>
            <p:nvPr/>
          </p:nvSpPr>
          <p:spPr>
            <a:xfrm>
              <a:off x="0" y="0"/>
              <a:ext cx="2857375" cy="2709333"/>
            </a:xfrm>
            <a:custGeom>
              <a:avLst/>
              <a:gdLst/>
              <a:ahLst/>
              <a:cxnLst/>
              <a:rect l="l" t="t" r="r" b="b"/>
              <a:pathLst>
                <a:path w="2857375" h="2709333">
                  <a:moveTo>
                    <a:pt x="0" y="0"/>
                  </a:moveTo>
                  <a:lnTo>
                    <a:pt x="2857375" y="0"/>
                  </a:lnTo>
                  <a:lnTo>
                    <a:pt x="2857375"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Freeform 8"/>
          <p:cNvSpPr/>
          <p:nvPr/>
        </p:nvSpPr>
        <p:spPr>
          <a:xfrm>
            <a:off x="7438903" y="3004136"/>
            <a:ext cx="10849097" cy="5630544"/>
          </a:xfrm>
          <a:custGeom>
            <a:avLst/>
            <a:gdLst/>
            <a:ahLst/>
            <a:cxnLst/>
            <a:rect l="l" t="t" r="r" b="b"/>
            <a:pathLst>
              <a:path w="10849097" h="5630544">
                <a:moveTo>
                  <a:pt x="0" y="0"/>
                </a:moveTo>
                <a:lnTo>
                  <a:pt x="10849097" y="0"/>
                </a:lnTo>
                <a:lnTo>
                  <a:pt x="10849097" y="5630544"/>
                </a:lnTo>
                <a:lnTo>
                  <a:pt x="0" y="5630544"/>
                </a:lnTo>
                <a:lnTo>
                  <a:pt x="0" y="0"/>
                </a:lnTo>
                <a:close/>
              </a:path>
            </a:pathLst>
          </a:custGeom>
          <a:blipFill>
            <a:blip r:embed="rId2"/>
            <a:stretch>
              <a:fillRect/>
            </a:stretch>
          </a:blipFill>
        </p:spPr>
      </p:sp>
      <p:sp>
        <p:nvSpPr>
          <p:cNvPr id="9" name="TextBox 9"/>
          <p:cNvSpPr txBox="1"/>
          <p:nvPr/>
        </p:nvSpPr>
        <p:spPr>
          <a:xfrm>
            <a:off x="9052192" y="742950"/>
            <a:ext cx="8207108" cy="1362710"/>
          </a:xfrm>
          <a:prstGeom prst="rect">
            <a:avLst/>
          </a:prstGeom>
        </p:spPr>
        <p:txBody>
          <a:bodyPr lIns="0" tIns="0" rIns="0" bIns="0" rtlCol="0" anchor="t">
            <a:spAutoFit/>
          </a:bodyPr>
          <a:lstStyle/>
          <a:p>
            <a:pPr>
              <a:lnSpc>
                <a:spcPts val="9939"/>
              </a:lnSpc>
              <a:spcBef>
                <a:spcPct val="0"/>
              </a:spcBef>
            </a:pPr>
            <a:r>
              <a:rPr lang="en-US" sz="7099">
                <a:solidFill>
                  <a:srgbClr val="3B4A52"/>
                </a:solidFill>
                <a:latin typeface="Calibri (MS) Bold"/>
              </a:rPr>
              <a:t>Ý TƯỞNG TRIỂN KHAI</a:t>
            </a:r>
          </a:p>
        </p:txBody>
      </p:sp>
      <p:sp>
        <p:nvSpPr>
          <p:cNvPr id="10" name="TextBox 10"/>
          <p:cNvSpPr txBox="1"/>
          <p:nvPr/>
        </p:nvSpPr>
        <p:spPr>
          <a:xfrm>
            <a:off x="501934" y="1110813"/>
            <a:ext cx="6541047" cy="8940800"/>
          </a:xfrm>
          <a:prstGeom prst="rect">
            <a:avLst/>
          </a:prstGeom>
        </p:spPr>
        <p:txBody>
          <a:bodyPr lIns="0" tIns="0" rIns="0" bIns="0" rtlCol="0" anchor="t">
            <a:spAutoFit/>
          </a:bodyPr>
          <a:lstStyle/>
          <a:p>
            <a:pPr marL="1079501" lvl="1" indent="-539750" algn="just">
              <a:lnSpc>
                <a:spcPts val="7000"/>
              </a:lnSpc>
              <a:buFont typeface="Arial"/>
              <a:buChar char="•"/>
            </a:pPr>
            <a:r>
              <a:rPr lang="en-US" sz="5000" spc="300">
                <a:solidFill>
                  <a:srgbClr val="3B4A52"/>
                </a:solidFill>
                <a:latin typeface="Calibri (MS)"/>
              </a:rPr>
              <a:t>Master - 2 vCPU, RAM 3GB, hệ điều hành Ubuntu</a:t>
            </a:r>
          </a:p>
          <a:p>
            <a:pPr marL="1079501" lvl="1" indent="-539750" algn="just">
              <a:lnSpc>
                <a:spcPts val="7000"/>
              </a:lnSpc>
              <a:spcBef>
                <a:spcPct val="0"/>
              </a:spcBef>
              <a:buFont typeface="Arial"/>
              <a:buChar char="•"/>
            </a:pPr>
            <a:r>
              <a:rPr lang="en-US" sz="5000" spc="300">
                <a:solidFill>
                  <a:srgbClr val="3B4A52"/>
                </a:solidFill>
                <a:latin typeface="Calibri (MS)"/>
              </a:rPr>
              <a:t>Node1 - 2 vCPU, RAM 1GB, Hệ điều hành Ubuntu</a:t>
            </a:r>
          </a:p>
          <a:p>
            <a:pPr marL="1079501" lvl="1" indent="-539750" algn="just">
              <a:lnSpc>
                <a:spcPts val="7000"/>
              </a:lnSpc>
              <a:spcBef>
                <a:spcPct val="0"/>
              </a:spcBef>
              <a:buFont typeface="Arial"/>
              <a:buChar char="•"/>
            </a:pPr>
            <a:r>
              <a:rPr lang="en-US" sz="5000" spc="300">
                <a:solidFill>
                  <a:srgbClr val="3B4A52"/>
                </a:solidFill>
                <a:latin typeface="Calibri (MS)"/>
              </a:rPr>
              <a:t>Node2 - 2 vCPU, RAM 1GB, Hệ điều hành Ubuntu</a:t>
            </a:r>
          </a:p>
          <a:p>
            <a:pPr algn="just">
              <a:lnSpc>
                <a:spcPts val="7000"/>
              </a:lnSpc>
              <a:spcBef>
                <a:spcPct val="0"/>
              </a:spcBef>
            </a:pPr>
            <a:endParaRPr lang="en-US" sz="5000" spc="300">
              <a:solidFill>
                <a:srgbClr val="3B4A52"/>
              </a:solidFill>
              <a:latin typeface="Calibri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603899" y="2019300"/>
            <a:ext cx="19079229" cy="6933210"/>
            <a:chOff x="0" y="0"/>
            <a:chExt cx="5024982" cy="1826031"/>
          </a:xfrm>
        </p:grpSpPr>
        <p:sp>
          <p:nvSpPr>
            <p:cNvPr id="3" name="Freeform 3"/>
            <p:cNvSpPr/>
            <p:nvPr/>
          </p:nvSpPr>
          <p:spPr>
            <a:xfrm>
              <a:off x="0" y="0"/>
              <a:ext cx="5024982" cy="1826031"/>
            </a:xfrm>
            <a:custGeom>
              <a:avLst/>
              <a:gdLst/>
              <a:ahLst/>
              <a:cxnLst/>
              <a:rect l="l" t="t" r="r" b="b"/>
              <a:pathLst>
                <a:path w="5024982" h="1826031">
                  <a:moveTo>
                    <a:pt x="0" y="0"/>
                  </a:moveTo>
                  <a:lnTo>
                    <a:pt x="5024982" y="0"/>
                  </a:lnTo>
                  <a:lnTo>
                    <a:pt x="5024982" y="1826031"/>
                  </a:lnTo>
                  <a:lnTo>
                    <a:pt x="0" y="1826031"/>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AutoShape 5"/>
          <p:cNvSpPr/>
          <p:nvPr/>
        </p:nvSpPr>
        <p:spPr>
          <a:xfrm rot="-5400000">
            <a:off x="718543" y="5485905"/>
            <a:ext cx="642855" cy="0"/>
          </a:xfrm>
          <a:prstGeom prst="line">
            <a:avLst/>
          </a:prstGeom>
          <a:ln w="19050" cap="flat">
            <a:solidFill>
              <a:srgbClr val="EDEAE5"/>
            </a:solidFill>
            <a:prstDash val="solid"/>
            <a:headEnd type="none" w="sm" len="sm"/>
            <a:tailEnd type="none" w="sm" len="sm"/>
          </a:ln>
        </p:spPr>
      </p:sp>
      <p:sp>
        <p:nvSpPr>
          <p:cNvPr id="6" name="AutoShape 6"/>
          <p:cNvSpPr/>
          <p:nvPr/>
        </p:nvSpPr>
        <p:spPr>
          <a:xfrm rot="-5400000">
            <a:off x="1946031" y="5485905"/>
            <a:ext cx="642855" cy="0"/>
          </a:xfrm>
          <a:prstGeom prst="line">
            <a:avLst/>
          </a:prstGeom>
          <a:ln w="19050" cap="flat">
            <a:solidFill>
              <a:srgbClr val="EDEAE5"/>
            </a:solidFill>
            <a:prstDash val="solid"/>
            <a:headEnd type="none" w="sm" len="sm"/>
            <a:tailEnd type="none" w="sm" len="sm"/>
          </a:ln>
        </p:spPr>
      </p:sp>
      <p:sp>
        <p:nvSpPr>
          <p:cNvPr id="7" name="AutoShape 7"/>
          <p:cNvSpPr/>
          <p:nvPr/>
        </p:nvSpPr>
        <p:spPr>
          <a:xfrm rot="-5400000">
            <a:off x="4401008" y="5485905"/>
            <a:ext cx="642855" cy="0"/>
          </a:xfrm>
          <a:prstGeom prst="line">
            <a:avLst/>
          </a:prstGeom>
          <a:ln w="19050" cap="flat">
            <a:solidFill>
              <a:srgbClr val="EDEAE5"/>
            </a:solidFill>
            <a:prstDash val="solid"/>
            <a:headEnd type="none" w="sm" len="sm"/>
            <a:tailEnd type="none" w="sm" len="sm"/>
          </a:ln>
        </p:spPr>
      </p:sp>
      <p:sp>
        <p:nvSpPr>
          <p:cNvPr id="8" name="AutoShape 8"/>
          <p:cNvSpPr/>
          <p:nvPr/>
        </p:nvSpPr>
        <p:spPr>
          <a:xfrm rot="-5400000">
            <a:off x="5628496" y="5485905"/>
            <a:ext cx="642855" cy="0"/>
          </a:xfrm>
          <a:prstGeom prst="line">
            <a:avLst/>
          </a:prstGeom>
          <a:ln w="19050" cap="flat">
            <a:solidFill>
              <a:srgbClr val="EDEAE5"/>
            </a:solidFill>
            <a:prstDash val="solid"/>
            <a:headEnd type="none" w="sm" len="sm"/>
            <a:tailEnd type="none" w="sm" len="sm"/>
          </a:ln>
        </p:spPr>
      </p:sp>
      <p:sp>
        <p:nvSpPr>
          <p:cNvPr id="9" name="AutoShape 9"/>
          <p:cNvSpPr/>
          <p:nvPr/>
        </p:nvSpPr>
        <p:spPr>
          <a:xfrm>
            <a:off x="6602037" y="5227718"/>
            <a:ext cx="1157465" cy="19050"/>
          </a:xfrm>
          <a:prstGeom prst="line">
            <a:avLst/>
          </a:prstGeom>
          <a:ln w="19050" cap="flat">
            <a:solidFill>
              <a:srgbClr val="EDEAE5"/>
            </a:solidFill>
            <a:prstDash val="sysDot"/>
            <a:headEnd type="none" w="sm" len="sm"/>
            <a:tailEnd type="none" w="sm" len="sm"/>
          </a:ln>
        </p:spPr>
      </p:sp>
      <p:sp>
        <p:nvSpPr>
          <p:cNvPr id="10" name="AutoShape 10"/>
          <p:cNvSpPr/>
          <p:nvPr/>
        </p:nvSpPr>
        <p:spPr>
          <a:xfrm>
            <a:off x="2831326" y="5771882"/>
            <a:ext cx="1216312" cy="19050"/>
          </a:xfrm>
          <a:prstGeom prst="line">
            <a:avLst/>
          </a:prstGeom>
          <a:ln w="19050" cap="flat">
            <a:solidFill>
              <a:srgbClr val="EDEAE5"/>
            </a:solidFill>
            <a:prstDash val="sysDot"/>
            <a:headEnd type="none" w="sm" len="sm"/>
            <a:tailEnd type="none" w="sm" len="sm"/>
          </a:ln>
        </p:spPr>
      </p:sp>
      <p:sp>
        <p:nvSpPr>
          <p:cNvPr id="11" name="AutoShape 11"/>
          <p:cNvSpPr/>
          <p:nvPr/>
        </p:nvSpPr>
        <p:spPr>
          <a:xfrm rot="-5400000">
            <a:off x="8092170" y="5485905"/>
            <a:ext cx="642855" cy="0"/>
          </a:xfrm>
          <a:prstGeom prst="line">
            <a:avLst/>
          </a:prstGeom>
          <a:ln w="19050" cap="flat">
            <a:solidFill>
              <a:srgbClr val="EDEAE5"/>
            </a:solidFill>
            <a:prstDash val="solid"/>
            <a:headEnd type="none" w="sm" len="sm"/>
            <a:tailEnd type="none" w="sm" len="sm"/>
          </a:ln>
        </p:spPr>
      </p:sp>
      <p:sp>
        <p:nvSpPr>
          <p:cNvPr id="12" name="AutoShape 12"/>
          <p:cNvSpPr/>
          <p:nvPr/>
        </p:nvSpPr>
        <p:spPr>
          <a:xfrm rot="-5400000">
            <a:off x="9319658" y="5485905"/>
            <a:ext cx="642855" cy="0"/>
          </a:xfrm>
          <a:prstGeom prst="line">
            <a:avLst/>
          </a:prstGeom>
          <a:ln w="19050" cap="flat">
            <a:solidFill>
              <a:srgbClr val="EDEAE5"/>
            </a:solidFill>
            <a:prstDash val="solid"/>
            <a:headEnd type="none" w="sm" len="sm"/>
            <a:tailEnd type="none" w="sm" len="sm"/>
          </a:ln>
        </p:spPr>
      </p:sp>
      <p:sp>
        <p:nvSpPr>
          <p:cNvPr id="13" name="AutoShape 13"/>
          <p:cNvSpPr/>
          <p:nvPr/>
        </p:nvSpPr>
        <p:spPr>
          <a:xfrm rot="-5400000">
            <a:off x="10547147" y="5485905"/>
            <a:ext cx="642855" cy="0"/>
          </a:xfrm>
          <a:prstGeom prst="line">
            <a:avLst/>
          </a:prstGeom>
          <a:ln w="19050" cap="flat">
            <a:solidFill>
              <a:srgbClr val="EDEAE5"/>
            </a:solidFill>
            <a:prstDash val="solid"/>
            <a:headEnd type="none" w="sm" len="sm"/>
            <a:tailEnd type="none" w="sm" len="sm"/>
          </a:ln>
        </p:spPr>
      </p:sp>
      <p:sp>
        <p:nvSpPr>
          <p:cNvPr id="14" name="AutoShape 14"/>
          <p:cNvSpPr/>
          <p:nvPr/>
        </p:nvSpPr>
        <p:spPr>
          <a:xfrm>
            <a:off x="11419523" y="5698748"/>
            <a:ext cx="1362602" cy="19050"/>
          </a:xfrm>
          <a:prstGeom prst="line">
            <a:avLst/>
          </a:prstGeom>
          <a:ln w="19050" cap="flat">
            <a:solidFill>
              <a:srgbClr val="EDEAE5"/>
            </a:solidFill>
            <a:prstDash val="sysDot"/>
            <a:headEnd type="none" w="sm" len="sm"/>
            <a:tailEnd type="none" w="sm" len="sm"/>
          </a:ln>
        </p:spPr>
      </p:sp>
      <p:sp>
        <p:nvSpPr>
          <p:cNvPr id="15" name="AutoShape 15"/>
          <p:cNvSpPr/>
          <p:nvPr/>
        </p:nvSpPr>
        <p:spPr>
          <a:xfrm rot="-5400000">
            <a:off x="13010821" y="5485905"/>
            <a:ext cx="642855" cy="0"/>
          </a:xfrm>
          <a:prstGeom prst="line">
            <a:avLst/>
          </a:prstGeom>
          <a:ln w="19050" cap="flat">
            <a:solidFill>
              <a:srgbClr val="EDEAE5"/>
            </a:solidFill>
            <a:prstDash val="solid"/>
            <a:headEnd type="none" w="sm" len="sm"/>
            <a:tailEnd type="none" w="sm" len="sm"/>
          </a:ln>
        </p:spPr>
      </p:sp>
      <p:sp>
        <p:nvSpPr>
          <p:cNvPr id="16" name="AutoShape 16"/>
          <p:cNvSpPr/>
          <p:nvPr/>
        </p:nvSpPr>
        <p:spPr>
          <a:xfrm rot="-5400000">
            <a:off x="14238309" y="5485905"/>
            <a:ext cx="642855" cy="0"/>
          </a:xfrm>
          <a:prstGeom prst="line">
            <a:avLst/>
          </a:prstGeom>
          <a:ln w="19050" cap="flat">
            <a:solidFill>
              <a:srgbClr val="EDEAE5"/>
            </a:solidFill>
            <a:prstDash val="solid"/>
            <a:headEnd type="none" w="sm" len="sm"/>
            <a:tailEnd type="none" w="sm" len="sm"/>
          </a:ln>
        </p:spPr>
      </p:sp>
      <p:sp>
        <p:nvSpPr>
          <p:cNvPr id="17" name="AutoShape 17"/>
          <p:cNvSpPr/>
          <p:nvPr/>
        </p:nvSpPr>
        <p:spPr>
          <a:xfrm rot="-5400000">
            <a:off x="15465797" y="5485905"/>
            <a:ext cx="642855" cy="0"/>
          </a:xfrm>
          <a:prstGeom prst="line">
            <a:avLst/>
          </a:prstGeom>
          <a:ln w="19050" cap="flat">
            <a:solidFill>
              <a:srgbClr val="EDEAE5"/>
            </a:solidFill>
            <a:prstDash val="solid"/>
            <a:headEnd type="none" w="sm" len="sm"/>
            <a:tailEnd type="none" w="sm" len="sm"/>
          </a:ln>
        </p:spPr>
      </p:sp>
      <p:sp>
        <p:nvSpPr>
          <p:cNvPr id="18" name="AutoShape 18"/>
          <p:cNvSpPr/>
          <p:nvPr/>
        </p:nvSpPr>
        <p:spPr>
          <a:xfrm rot="-5400000">
            <a:off x="16693285" y="5485905"/>
            <a:ext cx="642855" cy="0"/>
          </a:xfrm>
          <a:prstGeom prst="line">
            <a:avLst/>
          </a:prstGeom>
          <a:ln w="19050" cap="flat">
            <a:solidFill>
              <a:srgbClr val="EDEAE5"/>
            </a:solidFill>
            <a:prstDash val="solid"/>
            <a:headEnd type="none" w="sm" len="sm"/>
            <a:tailEnd type="none" w="sm" len="sm"/>
          </a:ln>
        </p:spPr>
      </p:sp>
      <p:sp>
        <p:nvSpPr>
          <p:cNvPr id="19" name="TextBox 19"/>
          <p:cNvSpPr txBox="1"/>
          <p:nvPr/>
        </p:nvSpPr>
        <p:spPr>
          <a:xfrm>
            <a:off x="599595" y="102871"/>
            <a:ext cx="8336121" cy="829522"/>
          </a:xfrm>
          <a:prstGeom prst="rect">
            <a:avLst/>
          </a:prstGeom>
        </p:spPr>
        <p:txBody>
          <a:bodyPr lIns="0" tIns="0" rIns="0" bIns="0" rtlCol="0" anchor="t">
            <a:spAutoFit/>
          </a:bodyPr>
          <a:lstStyle/>
          <a:p>
            <a:pPr>
              <a:lnSpc>
                <a:spcPts val="6860"/>
              </a:lnSpc>
              <a:spcBef>
                <a:spcPct val="0"/>
              </a:spcBef>
            </a:pPr>
            <a:r>
              <a:rPr lang="en-US" sz="4900" dirty="0" err="1">
                <a:solidFill>
                  <a:srgbClr val="3B4A52"/>
                </a:solidFill>
                <a:latin typeface="Calibri (MS) Bold"/>
              </a:rPr>
              <a:t>Lịch</a:t>
            </a:r>
            <a:r>
              <a:rPr lang="en-US" sz="4900" dirty="0">
                <a:solidFill>
                  <a:srgbClr val="3B4A52"/>
                </a:solidFill>
                <a:latin typeface="Calibri (MS) Bold"/>
              </a:rPr>
              <a:t> </a:t>
            </a:r>
            <a:r>
              <a:rPr lang="en-US" sz="4900" dirty="0" err="1">
                <a:solidFill>
                  <a:srgbClr val="3B4A52"/>
                </a:solidFill>
                <a:latin typeface="Calibri (MS) Bold"/>
              </a:rPr>
              <a:t>sử</a:t>
            </a:r>
            <a:r>
              <a:rPr lang="en-US" sz="4900" dirty="0">
                <a:solidFill>
                  <a:srgbClr val="3B4A52"/>
                </a:solidFill>
                <a:latin typeface="Calibri (MS) Bold"/>
              </a:rPr>
              <a:t> </a:t>
            </a:r>
            <a:r>
              <a:rPr lang="en-US" sz="4900" dirty="0" err="1">
                <a:solidFill>
                  <a:srgbClr val="3B4A52"/>
                </a:solidFill>
                <a:latin typeface="Calibri (MS) Bold"/>
              </a:rPr>
              <a:t>hình</a:t>
            </a:r>
            <a:r>
              <a:rPr lang="en-US" sz="4900" dirty="0">
                <a:solidFill>
                  <a:srgbClr val="3B4A52"/>
                </a:solidFill>
                <a:latin typeface="Calibri (MS) Bold"/>
              </a:rPr>
              <a:t> </a:t>
            </a:r>
            <a:r>
              <a:rPr lang="en-US" sz="4900" dirty="0" err="1">
                <a:solidFill>
                  <a:srgbClr val="3B4A52"/>
                </a:solidFill>
                <a:latin typeface="Calibri (MS) Bold"/>
              </a:rPr>
              <a:t>thành</a:t>
            </a:r>
            <a:r>
              <a:rPr lang="en-US" sz="4900" dirty="0">
                <a:solidFill>
                  <a:srgbClr val="3B4A52"/>
                </a:solidFill>
                <a:latin typeface="Calibri (MS) Bold"/>
              </a:rPr>
              <a:t> Big-Data</a:t>
            </a:r>
          </a:p>
        </p:txBody>
      </p:sp>
      <p:sp>
        <p:nvSpPr>
          <p:cNvPr id="21" name="TextBox 21"/>
          <p:cNvSpPr txBox="1"/>
          <p:nvPr/>
        </p:nvSpPr>
        <p:spPr>
          <a:xfrm>
            <a:off x="5579326" y="7992639"/>
            <a:ext cx="6959119" cy="525785"/>
          </a:xfrm>
          <a:prstGeom prst="rect">
            <a:avLst/>
          </a:prstGeom>
        </p:spPr>
        <p:txBody>
          <a:bodyPr wrap="square" lIns="0" tIns="0" rIns="0" bIns="0" rtlCol="0" anchor="t">
            <a:spAutoFit/>
          </a:bodyPr>
          <a:lstStyle/>
          <a:p>
            <a:pPr algn="r">
              <a:lnSpc>
                <a:spcPts val="4060"/>
              </a:lnSpc>
              <a:spcBef>
                <a:spcPct val="0"/>
              </a:spcBef>
            </a:pPr>
            <a:r>
              <a:rPr lang="en-US" sz="4000" b="1" dirty="0" err="1">
                <a:solidFill>
                  <a:schemeClr val="bg2">
                    <a:lumMod val="75000"/>
                  </a:schemeClr>
                </a:solidFill>
                <a:latin typeface="Calibri (MS)"/>
              </a:rPr>
              <a:t>Biểu</a:t>
            </a:r>
            <a:r>
              <a:rPr lang="en-US" sz="4000" b="1" dirty="0">
                <a:solidFill>
                  <a:schemeClr val="bg2">
                    <a:lumMod val="75000"/>
                  </a:schemeClr>
                </a:solidFill>
                <a:latin typeface="Calibri (MS)"/>
              </a:rPr>
              <a:t> </a:t>
            </a:r>
            <a:r>
              <a:rPr lang="en-US" sz="4000" b="1" dirty="0" err="1">
                <a:solidFill>
                  <a:schemeClr val="bg2">
                    <a:lumMod val="75000"/>
                  </a:schemeClr>
                </a:solidFill>
                <a:latin typeface="Calibri (MS)"/>
              </a:rPr>
              <a:t>đồ</a:t>
            </a:r>
            <a:r>
              <a:rPr lang="en-US" sz="4000" b="1" dirty="0">
                <a:solidFill>
                  <a:schemeClr val="bg2">
                    <a:lumMod val="75000"/>
                  </a:schemeClr>
                </a:solidFill>
                <a:latin typeface="Calibri (MS)"/>
              </a:rPr>
              <a:t> </a:t>
            </a:r>
            <a:r>
              <a:rPr lang="en-US" sz="4000" b="1" dirty="0" err="1">
                <a:solidFill>
                  <a:schemeClr val="bg2">
                    <a:lumMod val="75000"/>
                  </a:schemeClr>
                </a:solidFill>
                <a:latin typeface="Calibri (MS)"/>
              </a:rPr>
              <a:t>phát</a:t>
            </a:r>
            <a:r>
              <a:rPr lang="en-US" sz="4000" b="1" dirty="0">
                <a:solidFill>
                  <a:schemeClr val="bg2">
                    <a:lumMod val="75000"/>
                  </a:schemeClr>
                </a:solidFill>
                <a:latin typeface="Calibri (MS)"/>
              </a:rPr>
              <a:t> </a:t>
            </a:r>
            <a:r>
              <a:rPr lang="en-US" sz="4000" b="1" dirty="0" err="1">
                <a:solidFill>
                  <a:schemeClr val="bg2">
                    <a:lumMod val="75000"/>
                  </a:schemeClr>
                </a:solidFill>
                <a:latin typeface="Calibri (MS)"/>
              </a:rPr>
              <a:t>triển</a:t>
            </a:r>
            <a:r>
              <a:rPr lang="en-US" sz="4000" b="1" dirty="0">
                <a:solidFill>
                  <a:schemeClr val="bg2">
                    <a:lumMod val="75000"/>
                  </a:schemeClr>
                </a:solidFill>
                <a:latin typeface="Calibri (MS)"/>
              </a:rPr>
              <a:t> </a:t>
            </a:r>
            <a:r>
              <a:rPr lang="en-US" sz="4000" b="1" dirty="0" err="1">
                <a:solidFill>
                  <a:schemeClr val="bg2">
                    <a:lumMod val="75000"/>
                  </a:schemeClr>
                </a:solidFill>
                <a:latin typeface="Calibri (MS)"/>
              </a:rPr>
              <a:t>của</a:t>
            </a:r>
            <a:r>
              <a:rPr lang="en-US" sz="4000" b="1" dirty="0">
                <a:solidFill>
                  <a:schemeClr val="bg2">
                    <a:lumMod val="75000"/>
                  </a:schemeClr>
                </a:solidFill>
                <a:latin typeface="Calibri (MS)"/>
              </a:rPr>
              <a:t>  BIGDATA</a:t>
            </a:r>
          </a:p>
        </p:txBody>
      </p:sp>
      <p:grpSp>
        <p:nvGrpSpPr>
          <p:cNvPr id="22" name="Group 22"/>
          <p:cNvGrpSpPr>
            <a:grpSpLocks noChangeAspect="1"/>
          </p:cNvGrpSpPr>
          <p:nvPr/>
        </p:nvGrpSpPr>
        <p:grpSpPr>
          <a:xfrm>
            <a:off x="11584370" y="6389557"/>
            <a:ext cx="1042434" cy="1042434"/>
            <a:chOff x="0" y="0"/>
            <a:chExt cx="6355080" cy="6355080"/>
          </a:xfrm>
        </p:grpSpPr>
        <p:sp>
          <p:nvSpPr>
            <p:cNvPr id="23" name="Freeform 2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DEAE5"/>
            </a:solidFill>
          </p:spPr>
        </p:sp>
      </p:grpSp>
      <p:sp>
        <p:nvSpPr>
          <p:cNvPr id="24" name="TextBox 24"/>
          <p:cNvSpPr txBox="1"/>
          <p:nvPr/>
        </p:nvSpPr>
        <p:spPr>
          <a:xfrm>
            <a:off x="11620308" y="6596743"/>
            <a:ext cx="918137" cy="548005"/>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EDEAE5"/>
                </a:solidFill>
                <a:latin typeface="Calibri (MS)"/>
              </a:rPr>
              <a:t>2020</a:t>
            </a:r>
          </a:p>
        </p:txBody>
      </p:sp>
      <p:sp>
        <p:nvSpPr>
          <p:cNvPr id="25" name="TextBox 25"/>
          <p:cNvSpPr txBox="1"/>
          <p:nvPr/>
        </p:nvSpPr>
        <p:spPr>
          <a:xfrm>
            <a:off x="12826828" y="6179423"/>
            <a:ext cx="4925153" cy="1213089"/>
          </a:xfrm>
          <a:prstGeom prst="rect">
            <a:avLst/>
          </a:prstGeom>
        </p:spPr>
        <p:txBody>
          <a:bodyPr lIns="0" tIns="0" rIns="0" bIns="0" rtlCol="0" anchor="t">
            <a:spAutoFit/>
          </a:bodyPr>
          <a:lstStyle/>
          <a:p>
            <a:pPr marL="0" lvl="0" indent="0" algn="just">
              <a:lnSpc>
                <a:spcPts val="3174"/>
              </a:lnSpc>
            </a:pPr>
            <a:r>
              <a:rPr lang="en-US" sz="2499" spc="149" dirty="0">
                <a:solidFill>
                  <a:srgbClr val="EDEAE5"/>
                </a:solidFill>
                <a:latin typeface="Calibri (MS)"/>
              </a:rPr>
              <a:t>Big data </a:t>
            </a:r>
            <a:r>
              <a:rPr lang="en-US" sz="2499" spc="149" dirty="0" err="1">
                <a:solidFill>
                  <a:srgbClr val="EDEAE5"/>
                </a:solidFill>
                <a:latin typeface="Calibri (MS)"/>
              </a:rPr>
              <a:t>trở</a:t>
            </a:r>
            <a:r>
              <a:rPr lang="en-US" sz="2499" spc="149" dirty="0">
                <a:solidFill>
                  <a:srgbClr val="EDEAE5"/>
                </a:solidFill>
                <a:latin typeface="Calibri (MS)"/>
              </a:rPr>
              <a:t> </a:t>
            </a:r>
            <a:r>
              <a:rPr lang="en-US" sz="2499" spc="149" dirty="0" err="1">
                <a:solidFill>
                  <a:srgbClr val="EDEAE5"/>
                </a:solidFill>
                <a:latin typeface="Calibri (MS)"/>
              </a:rPr>
              <a:t>thành</a:t>
            </a:r>
            <a:r>
              <a:rPr lang="en-US" sz="2499" spc="149" dirty="0">
                <a:solidFill>
                  <a:srgbClr val="EDEAE5"/>
                </a:solidFill>
                <a:latin typeface="Calibri (MS)"/>
              </a:rPr>
              <a:t> </a:t>
            </a:r>
            <a:r>
              <a:rPr lang="en-US" sz="2499" spc="149" dirty="0" err="1">
                <a:solidFill>
                  <a:srgbClr val="EDEAE5"/>
                </a:solidFill>
                <a:latin typeface="Calibri (MS)"/>
              </a:rPr>
              <a:t>một</a:t>
            </a:r>
            <a:r>
              <a:rPr lang="en-US" sz="2499" spc="149" dirty="0">
                <a:solidFill>
                  <a:srgbClr val="EDEAE5"/>
                </a:solidFill>
                <a:latin typeface="Calibri (MS)"/>
              </a:rPr>
              <a:t> </a:t>
            </a:r>
            <a:r>
              <a:rPr lang="en-US" sz="2499" spc="149" dirty="0" err="1">
                <a:solidFill>
                  <a:srgbClr val="EDEAE5"/>
                </a:solidFill>
                <a:latin typeface="Calibri (MS)"/>
              </a:rPr>
              <a:t>trong</a:t>
            </a:r>
            <a:r>
              <a:rPr lang="en-US" sz="2499" spc="149" dirty="0">
                <a:solidFill>
                  <a:srgbClr val="EDEAE5"/>
                </a:solidFill>
                <a:latin typeface="Calibri (MS)"/>
              </a:rPr>
              <a:t> </a:t>
            </a:r>
            <a:r>
              <a:rPr lang="en-US" sz="2499" spc="149" dirty="0" err="1">
                <a:solidFill>
                  <a:srgbClr val="EDEAE5"/>
                </a:solidFill>
                <a:latin typeface="Calibri (MS)"/>
              </a:rPr>
              <a:t>những</a:t>
            </a:r>
            <a:r>
              <a:rPr lang="en-US" sz="2499" spc="149" dirty="0">
                <a:solidFill>
                  <a:srgbClr val="EDEAE5"/>
                </a:solidFill>
                <a:latin typeface="Calibri (MS)"/>
              </a:rPr>
              <a:t> </a:t>
            </a:r>
            <a:r>
              <a:rPr lang="en-US" sz="2499" spc="149" dirty="0" err="1">
                <a:solidFill>
                  <a:srgbClr val="EDEAE5"/>
                </a:solidFill>
                <a:latin typeface="Calibri (MS)"/>
              </a:rPr>
              <a:t>yếu</a:t>
            </a:r>
            <a:r>
              <a:rPr lang="en-US" sz="2499" spc="149" dirty="0">
                <a:solidFill>
                  <a:srgbClr val="EDEAE5"/>
                </a:solidFill>
                <a:latin typeface="Calibri (MS)"/>
              </a:rPr>
              <a:t> </a:t>
            </a:r>
            <a:r>
              <a:rPr lang="en-US" sz="2499" spc="149" dirty="0" err="1">
                <a:solidFill>
                  <a:srgbClr val="EDEAE5"/>
                </a:solidFill>
                <a:latin typeface="Calibri (MS)"/>
              </a:rPr>
              <a:t>tố</a:t>
            </a:r>
            <a:r>
              <a:rPr lang="en-US" sz="2499" spc="149" dirty="0">
                <a:solidFill>
                  <a:srgbClr val="EDEAE5"/>
                </a:solidFill>
                <a:latin typeface="Calibri (MS)"/>
              </a:rPr>
              <a:t> </a:t>
            </a:r>
            <a:r>
              <a:rPr lang="en-US" sz="2499" spc="149" dirty="0" err="1">
                <a:solidFill>
                  <a:srgbClr val="EDEAE5"/>
                </a:solidFill>
                <a:latin typeface="Calibri (MS)"/>
              </a:rPr>
              <a:t>quan</a:t>
            </a:r>
            <a:r>
              <a:rPr lang="en-US" sz="2499" spc="149" dirty="0">
                <a:solidFill>
                  <a:srgbClr val="EDEAE5"/>
                </a:solidFill>
                <a:latin typeface="Calibri (MS)"/>
              </a:rPr>
              <a:t> </a:t>
            </a:r>
            <a:r>
              <a:rPr lang="en-US" sz="2499" spc="149" dirty="0" err="1">
                <a:solidFill>
                  <a:srgbClr val="EDEAE5"/>
                </a:solidFill>
                <a:latin typeface="Calibri (MS)"/>
              </a:rPr>
              <a:t>trọng</a:t>
            </a:r>
            <a:r>
              <a:rPr lang="en-US" sz="2499" spc="149" dirty="0">
                <a:solidFill>
                  <a:srgbClr val="EDEAE5"/>
                </a:solidFill>
                <a:latin typeface="Calibri (MS)"/>
              </a:rPr>
              <a:t> </a:t>
            </a:r>
            <a:r>
              <a:rPr lang="en-US" sz="2499" spc="149" dirty="0" err="1">
                <a:solidFill>
                  <a:srgbClr val="EDEAE5"/>
                </a:solidFill>
                <a:latin typeface="Calibri (MS)"/>
              </a:rPr>
              <a:t>nhất</a:t>
            </a:r>
            <a:r>
              <a:rPr lang="en-US" sz="2499" spc="149" dirty="0">
                <a:solidFill>
                  <a:srgbClr val="EDEAE5"/>
                </a:solidFill>
                <a:latin typeface="Calibri (MS)"/>
              </a:rPr>
              <a:t> </a:t>
            </a:r>
            <a:r>
              <a:rPr lang="en-US" sz="2499" spc="149" dirty="0" err="1">
                <a:solidFill>
                  <a:srgbClr val="EDEAE5"/>
                </a:solidFill>
                <a:latin typeface="Calibri (MS)"/>
              </a:rPr>
              <a:t>của</a:t>
            </a:r>
            <a:r>
              <a:rPr lang="en-US" sz="2499" spc="149" dirty="0">
                <a:solidFill>
                  <a:srgbClr val="EDEAE5"/>
                </a:solidFill>
                <a:latin typeface="Calibri (MS)"/>
              </a:rPr>
              <a:t> </a:t>
            </a:r>
            <a:r>
              <a:rPr lang="en-US" sz="2499" spc="149" dirty="0" err="1">
                <a:solidFill>
                  <a:srgbClr val="EDEAE5"/>
                </a:solidFill>
                <a:latin typeface="Calibri (MS)"/>
              </a:rPr>
              <a:t>kinh</a:t>
            </a:r>
            <a:r>
              <a:rPr lang="en-US" sz="2499" spc="149" dirty="0">
                <a:solidFill>
                  <a:srgbClr val="EDEAE5"/>
                </a:solidFill>
                <a:latin typeface="Calibri (MS)"/>
              </a:rPr>
              <a:t> </a:t>
            </a:r>
            <a:r>
              <a:rPr lang="en-US" sz="2499" spc="149" dirty="0" err="1">
                <a:solidFill>
                  <a:srgbClr val="EDEAE5"/>
                </a:solidFill>
                <a:latin typeface="Calibri (MS)"/>
              </a:rPr>
              <a:t>doanh</a:t>
            </a:r>
            <a:r>
              <a:rPr lang="en-US" sz="2499" spc="149" dirty="0">
                <a:solidFill>
                  <a:srgbClr val="EDEAE5"/>
                </a:solidFill>
                <a:latin typeface="Calibri (MS)"/>
              </a:rPr>
              <a:t> </a:t>
            </a:r>
            <a:r>
              <a:rPr lang="en-US" sz="2499" spc="149" dirty="0" err="1">
                <a:solidFill>
                  <a:srgbClr val="EDEAE5"/>
                </a:solidFill>
                <a:latin typeface="Calibri (MS)"/>
              </a:rPr>
              <a:t>và</a:t>
            </a:r>
            <a:r>
              <a:rPr lang="en-US" sz="2499" spc="149" dirty="0">
                <a:solidFill>
                  <a:srgbClr val="EDEAE5"/>
                </a:solidFill>
                <a:latin typeface="Calibri (MS)"/>
              </a:rPr>
              <a:t> </a:t>
            </a:r>
            <a:r>
              <a:rPr lang="en-US" sz="2499" spc="149" dirty="0" err="1">
                <a:solidFill>
                  <a:srgbClr val="EDEAE5"/>
                </a:solidFill>
                <a:latin typeface="Calibri (MS)"/>
              </a:rPr>
              <a:t>công</a:t>
            </a:r>
            <a:r>
              <a:rPr lang="en-US" sz="2499" spc="149" dirty="0">
                <a:solidFill>
                  <a:srgbClr val="EDEAE5"/>
                </a:solidFill>
                <a:latin typeface="Calibri (MS)"/>
              </a:rPr>
              <a:t> </a:t>
            </a:r>
            <a:r>
              <a:rPr lang="en-US" sz="2499" spc="149" dirty="0" err="1">
                <a:solidFill>
                  <a:srgbClr val="EDEAE5"/>
                </a:solidFill>
                <a:latin typeface="Calibri (MS)"/>
              </a:rPr>
              <a:t>nghệ</a:t>
            </a:r>
            <a:r>
              <a:rPr lang="en-US" sz="2499" spc="149" dirty="0">
                <a:solidFill>
                  <a:srgbClr val="EDEAE5"/>
                </a:solidFill>
                <a:latin typeface="Calibri (MS)"/>
              </a:rPr>
              <a:t>. </a:t>
            </a:r>
          </a:p>
        </p:txBody>
      </p:sp>
      <p:grpSp>
        <p:nvGrpSpPr>
          <p:cNvPr id="26" name="Group 26"/>
          <p:cNvGrpSpPr>
            <a:grpSpLocks noChangeAspect="1"/>
          </p:cNvGrpSpPr>
          <p:nvPr/>
        </p:nvGrpSpPr>
        <p:grpSpPr>
          <a:xfrm>
            <a:off x="2920935" y="6389557"/>
            <a:ext cx="1042434" cy="1042434"/>
            <a:chOff x="0" y="0"/>
            <a:chExt cx="6355080" cy="6355080"/>
          </a:xfrm>
        </p:grpSpPr>
        <p:sp>
          <p:nvSpPr>
            <p:cNvPr id="27" name="Freeform 2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DEAE5"/>
            </a:solidFill>
          </p:spPr>
        </p:sp>
      </p:grpSp>
      <p:sp>
        <p:nvSpPr>
          <p:cNvPr id="28" name="TextBox 28"/>
          <p:cNvSpPr txBox="1"/>
          <p:nvPr/>
        </p:nvSpPr>
        <p:spPr>
          <a:xfrm>
            <a:off x="2969045" y="6596743"/>
            <a:ext cx="918137" cy="548005"/>
          </a:xfrm>
          <a:prstGeom prst="rect">
            <a:avLst/>
          </a:prstGeom>
        </p:spPr>
        <p:txBody>
          <a:bodyPr lIns="0" tIns="0" rIns="0" bIns="0" rtlCol="0" anchor="t">
            <a:spAutoFit/>
          </a:bodyPr>
          <a:lstStyle/>
          <a:p>
            <a:pPr algn="ctr">
              <a:lnSpc>
                <a:spcPts val="3919"/>
              </a:lnSpc>
              <a:spcBef>
                <a:spcPct val="0"/>
              </a:spcBef>
            </a:pPr>
            <a:r>
              <a:rPr lang="en-US" sz="2799">
                <a:solidFill>
                  <a:srgbClr val="EDEAE5"/>
                </a:solidFill>
                <a:latin typeface="Calibri (MS)"/>
              </a:rPr>
              <a:t>2005</a:t>
            </a:r>
          </a:p>
        </p:txBody>
      </p:sp>
      <p:sp>
        <p:nvSpPr>
          <p:cNvPr id="29" name="TextBox 29"/>
          <p:cNvSpPr txBox="1"/>
          <p:nvPr/>
        </p:nvSpPr>
        <p:spPr>
          <a:xfrm>
            <a:off x="4155098" y="6289086"/>
            <a:ext cx="4998228" cy="802720"/>
          </a:xfrm>
          <a:prstGeom prst="rect">
            <a:avLst/>
          </a:prstGeom>
        </p:spPr>
        <p:txBody>
          <a:bodyPr lIns="0" tIns="0" rIns="0" bIns="0" rtlCol="0" anchor="t">
            <a:spAutoFit/>
          </a:bodyPr>
          <a:lstStyle/>
          <a:p>
            <a:pPr algn="just">
              <a:lnSpc>
                <a:spcPts val="3174"/>
              </a:lnSpc>
            </a:pPr>
            <a:r>
              <a:rPr lang="en-US" sz="2499" spc="149" dirty="0" err="1">
                <a:solidFill>
                  <a:srgbClr val="EDEAE5"/>
                </a:solidFill>
                <a:latin typeface="Calibri (MS)"/>
              </a:rPr>
              <a:t>Thuật</a:t>
            </a:r>
            <a:r>
              <a:rPr lang="en-US" sz="2499" spc="149" dirty="0">
                <a:solidFill>
                  <a:srgbClr val="EDEAE5"/>
                </a:solidFill>
                <a:latin typeface="Calibri (MS)"/>
              </a:rPr>
              <a:t> </a:t>
            </a:r>
            <a:r>
              <a:rPr lang="en-US" sz="2499" spc="149" dirty="0" err="1">
                <a:solidFill>
                  <a:srgbClr val="EDEAE5"/>
                </a:solidFill>
                <a:latin typeface="Calibri (MS)"/>
              </a:rPr>
              <a:t>ngữ</a:t>
            </a:r>
            <a:r>
              <a:rPr lang="en-US" sz="2499" spc="149" dirty="0">
                <a:solidFill>
                  <a:srgbClr val="EDEAE5"/>
                </a:solidFill>
                <a:latin typeface="Calibri (MS)"/>
              </a:rPr>
              <a:t> "big data" </a:t>
            </a:r>
            <a:r>
              <a:rPr lang="en-US" sz="2499" spc="149" dirty="0" err="1">
                <a:solidFill>
                  <a:srgbClr val="EDEAE5"/>
                </a:solidFill>
                <a:latin typeface="Calibri (MS)"/>
              </a:rPr>
              <a:t>được</a:t>
            </a:r>
            <a:r>
              <a:rPr lang="en-US" sz="2499" spc="149" dirty="0">
                <a:solidFill>
                  <a:srgbClr val="EDEAE5"/>
                </a:solidFill>
                <a:latin typeface="Calibri (MS)"/>
              </a:rPr>
              <a:t> </a:t>
            </a:r>
            <a:r>
              <a:rPr lang="en-US" sz="2499" spc="149" dirty="0" err="1">
                <a:solidFill>
                  <a:srgbClr val="EDEAE5"/>
                </a:solidFill>
                <a:latin typeface="Calibri (MS)"/>
              </a:rPr>
              <a:t>sử</a:t>
            </a:r>
            <a:r>
              <a:rPr lang="en-US" sz="2499" spc="149" dirty="0">
                <a:solidFill>
                  <a:srgbClr val="EDEAE5"/>
                </a:solidFill>
                <a:latin typeface="Calibri (MS)"/>
              </a:rPr>
              <a:t> </a:t>
            </a:r>
            <a:r>
              <a:rPr lang="en-US" sz="2499" spc="149" dirty="0" err="1">
                <a:solidFill>
                  <a:srgbClr val="EDEAE5"/>
                </a:solidFill>
                <a:latin typeface="Calibri (MS)"/>
              </a:rPr>
              <a:t>dụng</a:t>
            </a:r>
            <a:r>
              <a:rPr lang="en-US" sz="2499" spc="149" dirty="0">
                <a:solidFill>
                  <a:srgbClr val="EDEAE5"/>
                </a:solidFill>
                <a:latin typeface="Calibri (MS)"/>
              </a:rPr>
              <a:t> </a:t>
            </a:r>
            <a:r>
              <a:rPr lang="en-US" sz="2499" spc="149" dirty="0" err="1">
                <a:solidFill>
                  <a:srgbClr val="EDEAE5"/>
                </a:solidFill>
                <a:latin typeface="Calibri (MS)"/>
              </a:rPr>
              <a:t>lần</a:t>
            </a:r>
            <a:r>
              <a:rPr lang="en-US" sz="2499" spc="149" dirty="0">
                <a:solidFill>
                  <a:srgbClr val="EDEAE5"/>
                </a:solidFill>
                <a:latin typeface="Calibri (MS)"/>
              </a:rPr>
              <a:t> </a:t>
            </a:r>
            <a:r>
              <a:rPr lang="en-US" sz="2499" spc="149" dirty="0" err="1">
                <a:solidFill>
                  <a:srgbClr val="EDEAE5"/>
                </a:solidFill>
                <a:latin typeface="Calibri (MS)"/>
              </a:rPr>
              <a:t>đầu</a:t>
            </a:r>
            <a:r>
              <a:rPr lang="en-US" sz="2499" spc="149" dirty="0">
                <a:solidFill>
                  <a:srgbClr val="EDEAE5"/>
                </a:solidFill>
                <a:latin typeface="Calibri (MS)"/>
              </a:rPr>
              <a:t> </a:t>
            </a:r>
            <a:r>
              <a:rPr lang="en-US" sz="2499" spc="149" dirty="0" err="1">
                <a:solidFill>
                  <a:srgbClr val="EDEAE5"/>
                </a:solidFill>
                <a:latin typeface="Calibri (MS)"/>
              </a:rPr>
              <a:t>tiên</a:t>
            </a:r>
            <a:endParaRPr lang="en-US" sz="2499" spc="149" dirty="0">
              <a:solidFill>
                <a:srgbClr val="EDEAE5"/>
              </a:solidFill>
              <a:latin typeface="Calibri (MS)"/>
            </a:endParaRPr>
          </a:p>
        </p:txBody>
      </p:sp>
      <p:grpSp>
        <p:nvGrpSpPr>
          <p:cNvPr id="30" name="Group 30"/>
          <p:cNvGrpSpPr>
            <a:grpSpLocks noChangeAspect="1"/>
          </p:cNvGrpSpPr>
          <p:nvPr/>
        </p:nvGrpSpPr>
        <p:grpSpPr>
          <a:xfrm>
            <a:off x="6654212" y="3616101"/>
            <a:ext cx="1042434" cy="1042434"/>
            <a:chOff x="0" y="0"/>
            <a:chExt cx="6355080" cy="6355080"/>
          </a:xfrm>
        </p:grpSpPr>
        <p:sp>
          <p:nvSpPr>
            <p:cNvPr id="31" name="Freeform 3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DEAE5"/>
            </a:solidFill>
          </p:spPr>
        </p:sp>
      </p:grpSp>
      <p:sp>
        <p:nvSpPr>
          <p:cNvPr id="32" name="TextBox 32"/>
          <p:cNvSpPr txBox="1"/>
          <p:nvPr/>
        </p:nvSpPr>
        <p:spPr>
          <a:xfrm>
            <a:off x="6721701" y="3834885"/>
            <a:ext cx="918137" cy="548005"/>
          </a:xfrm>
          <a:prstGeom prst="rect">
            <a:avLst/>
          </a:prstGeom>
        </p:spPr>
        <p:txBody>
          <a:bodyPr lIns="0" tIns="0" rIns="0" bIns="0" rtlCol="0" anchor="t">
            <a:spAutoFit/>
          </a:bodyPr>
          <a:lstStyle/>
          <a:p>
            <a:pPr marL="0" lvl="0" indent="0" algn="ctr">
              <a:lnSpc>
                <a:spcPts val="3919"/>
              </a:lnSpc>
              <a:spcBef>
                <a:spcPct val="0"/>
              </a:spcBef>
            </a:pPr>
            <a:r>
              <a:rPr lang="en-US" sz="2799" u="none" dirty="0">
                <a:solidFill>
                  <a:srgbClr val="EDEAE5"/>
                </a:solidFill>
                <a:latin typeface="Calibri (MS)"/>
              </a:rPr>
              <a:t>2014</a:t>
            </a:r>
          </a:p>
        </p:txBody>
      </p:sp>
      <p:sp>
        <p:nvSpPr>
          <p:cNvPr id="33" name="TextBox 33"/>
          <p:cNvSpPr txBox="1"/>
          <p:nvPr/>
        </p:nvSpPr>
        <p:spPr>
          <a:xfrm>
            <a:off x="7837016" y="3892035"/>
            <a:ext cx="4701429" cy="844550"/>
          </a:xfrm>
          <a:prstGeom prst="rect">
            <a:avLst/>
          </a:prstGeom>
        </p:spPr>
        <p:txBody>
          <a:bodyPr lIns="0" tIns="0" rIns="0" bIns="0" rtlCol="0" anchor="t">
            <a:spAutoFit/>
          </a:bodyPr>
          <a:lstStyle/>
          <a:p>
            <a:pPr marL="0" lvl="0" indent="0" algn="just">
              <a:lnSpc>
                <a:spcPts val="3174"/>
              </a:lnSpc>
            </a:pPr>
            <a:r>
              <a:rPr lang="en-US" sz="2499" spc="149">
                <a:solidFill>
                  <a:srgbClr val="EDEAE5"/>
                </a:solidFill>
                <a:latin typeface="Calibri (MS)"/>
              </a:rPr>
              <a:t>Apache Spark ra đời, giúp xử lý dữ liệu nhanh hơn.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334570" y="-228600"/>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7873928" y="0"/>
            <a:ext cx="10414072" cy="10287000"/>
            <a:chOff x="0" y="0"/>
            <a:chExt cx="2742801" cy="2709333"/>
          </a:xfrm>
        </p:grpSpPr>
        <p:sp>
          <p:nvSpPr>
            <p:cNvPr id="6" name="Freeform 6"/>
            <p:cNvSpPr/>
            <p:nvPr/>
          </p:nvSpPr>
          <p:spPr>
            <a:xfrm>
              <a:off x="0" y="0"/>
              <a:ext cx="2742801" cy="2709333"/>
            </a:xfrm>
            <a:custGeom>
              <a:avLst/>
              <a:gdLst/>
              <a:ahLst/>
              <a:cxnLst/>
              <a:rect l="l" t="t" r="r" b="b"/>
              <a:pathLst>
                <a:path w="2742801" h="2709333">
                  <a:moveTo>
                    <a:pt x="0" y="0"/>
                  </a:moveTo>
                  <a:lnTo>
                    <a:pt x="2742801" y="0"/>
                  </a:lnTo>
                  <a:lnTo>
                    <a:pt x="2742801"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Freeform 8"/>
          <p:cNvSpPr/>
          <p:nvPr/>
        </p:nvSpPr>
        <p:spPr>
          <a:xfrm>
            <a:off x="3466758" y="1674543"/>
            <a:ext cx="11354484" cy="8612457"/>
          </a:xfrm>
          <a:custGeom>
            <a:avLst/>
            <a:gdLst/>
            <a:ahLst/>
            <a:cxnLst/>
            <a:rect l="l" t="t" r="r" b="b"/>
            <a:pathLst>
              <a:path w="11354484" h="8612457">
                <a:moveTo>
                  <a:pt x="0" y="0"/>
                </a:moveTo>
                <a:lnTo>
                  <a:pt x="11354484" y="0"/>
                </a:lnTo>
                <a:lnTo>
                  <a:pt x="11354484" y="8612457"/>
                </a:lnTo>
                <a:lnTo>
                  <a:pt x="0" y="8612457"/>
                </a:lnTo>
                <a:lnTo>
                  <a:pt x="0" y="0"/>
                </a:lnTo>
                <a:close/>
              </a:path>
            </a:pathLst>
          </a:custGeom>
          <a:blipFill>
            <a:blip r:embed="rId2"/>
            <a:stretch>
              <a:fillRect t="-1849" b="-1849"/>
            </a:stretch>
          </a:blipFill>
        </p:spPr>
      </p:sp>
      <p:sp>
        <p:nvSpPr>
          <p:cNvPr id="9" name="TextBox 9"/>
          <p:cNvSpPr txBox="1"/>
          <p:nvPr/>
        </p:nvSpPr>
        <p:spPr>
          <a:xfrm>
            <a:off x="1028700" y="332105"/>
            <a:ext cx="8053570" cy="1169035"/>
          </a:xfrm>
          <a:prstGeom prst="rect">
            <a:avLst/>
          </a:prstGeom>
        </p:spPr>
        <p:txBody>
          <a:bodyPr lIns="0" tIns="0" rIns="0" bIns="0" rtlCol="0" anchor="t">
            <a:spAutoFit/>
          </a:bodyPr>
          <a:lstStyle/>
          <a:p>
            <a:pPr>
              <a:lnSpc>
                <a:spcPts val="8539"/>
              </a:lnSpc>
              <a:spcBef>
                <a:spcPct val="0"/>
              </a:spcBef>
            </a:pPr>
            <a:r>
              <a:rPr lang="en-US" sz="6099">
                <a:solidFill>
                  <a:srgbClr val="3B4A52"/>
                </a:solidFill>
                <a:latin typeface="Calibri (MS) Bold"/>
              </a:rPr>
              <a:t>KẾT QUẢ ĐẠT ĐƯỢC: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0" y="9619329"/>
            <a:ext cx="18288000" cy="667671"/>
            <a:chOff x="0" y="0"/>
            <a:chExt cx="4816593" cy="175847"/>
          </a:xfrm>
        </p:grpSpPr>
        <p:sp>
          <p:nvSpPr>
            <p:cNvPr id="3" name="Freeform 3"/>
            <p:cNvSpPr/>
            <p:nvPr/>
          </p:nvSpPr>
          <p:spPr>
            <a:xfrm>
              <a:off x="0" y="0"/>
              <a:ext cx="4816592" cy="175847"/>
            </a:xfrm>
            <a:custGeom>
              <a:avLst/>
              <a:gdLst/>
              <a:ahLst/>
              <a:cxnLst/>
              <a:rect l="l" t="t" r="r" b="b"/>
              <a:pathLst>
                <a:path w="4816592" h="175847">
                  <a:moveTo>
                    <a:pt x="0" y="0"/>
                  </a:moveTo>
                  <a:lnTo>
                    <a:pt x="4816592" y="0"/>
                  </a:lnTo>
                  <a:lnTo>
                    <a:pt x="4816592" y="175847"/>
                  </a:lnTo>
                  <a:lnTo>
                    <a:pt x="0" y="175847"/>
                  </a:lnTo>
                  <a:close/>
                </a:path>
              </a:pathLst>
            </a:custGeom>
            <a:solidFill>
              <a:srgbClr val="BCCBC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9556119" y="1632480"/>
            <a:ext cx="8869176" cy="2910199"/>
          </a:xfrm>
          <a:custGeom>
            <a:avLst/>
            <a:gdLst/>
            <a:ahLst/>
            <a:cxnLst/>
            <a:rect l="l" t="t" r="r" b="b"/>
            <a:pathLst>
              <a:path w="8869176" h="2910199">
                <a:moveTo>
                  <a:pt x="0" y="0"/>
                </a:moveTo>
                <a:lnTo>
                  <a:pt x="8869177" y="0"/>
                </a:lnTo>
                <a:lnTo>
                  <a:pt x="8869177" y="2910198"/>
                </a:lnTo>
                <a:lnTo>
                  <a:pt x="0" y="2910198"/>
                </a:lnTo>
                <a:lnTo>
                  <a:pt x="0" y="0"/>
                </a:lnTo>
                <a:close/>
              </a:path>
            </a:pathLst>
          </a:custGeom>
          <a:blipFill>
            <a:blip r:embed="rId2"/>
            <a:stretch>
              <a:fillRect/>
            </a:stretch>
          </a:blipFill>
        </p:spPr>
      </p:sp>
      <p:sp>
        <p:nvSpPr>
          <p:cNvPr id="6" name="Freeform 6"/>
          <p:cNvSpPr/>
          <p:nvPr/>
        </p:nvSpPr>
        <p:spPr>
          <a:xfrm>
            <a:off x="9693415" y="4923678"/>
            <a:ext cx="8594585" cy="4310935"/>
          </a:xfrm>
          <a:custGeom>
            <a:avLst/>
            <a:gdLst/>
            <a:ahLst/>
            <a:cxnLst/>
            <a:rect l="l" t="t" r="r" b="b"/>
            <a:pathLst>
              <a:path w="8594585" h="4310935">
                <a:moveTo>
                  <a:pt x="0" y="0"/>
                </a:moveTo>
                <a:lnTo>
                  <a:pt x="8594585" y="0"/>
                </a:lnTo>
                <a:lnTo>
                  <a:pt x="8594585" y="4310935"/>
                </a:lnTo>
                <a:lnTo>
                  <a:pt x="0" y="4310935"/>
                </a:lnTo>
                <a:lnTo>
                  <a:pt x="0" y="0"/>
                </a:lnTo>
                <a:close/>
              </a:path>
            </a:pathLst>
          </a:custGeom>
          <a:blipFill>
            <a:blip r:embed="rId3"/>
            <a:stretch>
              <a:fillRect/>
            </a:stretch>
          </a:blipFill>
        </p:spPr>
      </p:sp>
      <p:sp>
        <p:nvSpPr>
          <p:cNvPr id="7" name="TextBox 7"/>
          <p:cNvSpPr txBox="1"/>
          <p:nvPr/>
        </p:nvSpPr>
        <p:spPr>
          <a:xfrm>
            <a:off x="618699" y="441855"/>
            <a:ext cx="12520582" cy="1190625"/>
          </a:xfrm>
          <a:prstGeom prst="rect">
            <a:avLst/>
          </a:prstGeom>
        </p:spPr>
        <p:txBody>
          <a:bodyPr lIns="0" tIns="0" rIns="0" bIns="0" rtlCol="0" anchor="t">
            <a:spAutoFit/>
          </a:bodyPr>
          <a:lstStyle/>
          <a:p>
            <a:pPr>
              <a:lnSpc>
                <a:spcPts val="8280"/>
              </a:lnSpc>
            </a:pPr>
            <a:r>
              <a:rPr lang="en-US" sz="6900">
                <a:solidFill>
                  <a:srgbClr val="3B4A52"/>
                </a:solidFill>
                <a:latin typeface="Calibri (MS) Bold"/>
              </a:rPr>
              <a:t>TRIỂN KHAI SPARK STREAMING</a:t>
            </a:r>
          </a:p>
        </p:txBody>
      </p:sp>
      <p:sp>
        <p:nvSpPr>
          <p:cNvPr id="8" name="TextBox 8"/>
          <p:cNvSpPr txBox="1"/>
          <p:nvPr/>
        </p:nvSpPr>
        <p:spPr>
          <a:xfrm>
            <a:off x="289377" y="1837277"/>
            <a:ext cx="9404038" cy="7782052"/>
          </a:xfrm>
          <a:prstGeom prst="rect">
            <a:avLst/>
          </a:prstGeom>
        </p:spPr>
        <p:txBody>
          <a:bodyPr lIns="0" tIns="0" rIns="0" bIns="0" rtlCol="0" anchor="t">
            <a:spAutoFit/>
          </a:bodyPr>
          <a:lstStyle/>
          <a:p>
            <a:pPr>
              <a:lnSpc>
                <a:spcPts val="4063"/>
              </a:lnSpc>
            </a:pPr>
            <a:r>
              <a:rPr lang="en-US" sz="3199" spc="127">
                <a:solidFill>
                  <a:srgbClr val="546873"/>
                </a:solidFill>
                <a:latin typeface="Calibri (MS)"/>
              </a:rPr>
              <a:t>Sử dụng spark Realtime đang dần trở thành tính năng tiêu chuẩn của các ứng dụng hiện nay. Vậy làm thế nào để các mạng xã hội, nền tảng video,... xử lý lượng dữ liệu lớn trong tức thì? Một giải pháp đang được sử dụng rộng rãi bởi nhiều nền tảng nổi tiếng như Uber, Netflix, Pinterest là Spark Streaming, một phần mở rộng của Spark với tính khả mở và chịu lỗi cao cho phép xử lý big data realtime. Trong phân tích dữ liệu, Spark Streaming đóng vai trò cung cấp nền tảng để đẩy dữ liệu vào các mô hình phân tích tức thời, tăng hiệu năng của mô hình.</a:t>
            </a:r>
          </a:p>
          <a:p>
            <a:pPr>
              <a:lnSpc>
                <a:spcPts val="4063"/>
              </a:lnSpc>
            </a:pPr>
            <a:r>
              <a:rPr lang="en-US" sz="3199" spc="127">
                <a:solidFill>
                  <a:srgbClr val="546873"/>
                </a:solidFill>
                <a:latin typeface="Calibri (MS)"/>
              </a:rPr>
              <a:t>Trong bài  này, mình sẽ giới thiệu cách Spark Streaming hoạt động và ứng dụng nó vào phân tích cảm xúc mạng xã hội Twitter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06310" y="94985"/>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958103" y="3366749"/>
            <a:ext cx="9377928" cy="6920251"/>
            <a:chOff x="0" y="-152400"/>
            <a:chExt cx="2469907" cy="1822618"/>
          </a:xfrm>
        </p:grpSpPr>
        <p:sp>
          <p:nvSpPr>
            <p:cNvPr id="6" name="Freeform 6"/>
            <p:cNvSpPr/>
            <p:nvPr/>
          </p:nvSpPr>
          <p:spPr>
            <a:xfrm>
              <a:off x="0" y="0"/>
              <a:ext cx="2469907" cy="1670218"/>
            </a:xfrm>
            <a:custGeom>
              <a:avLst/>
              <a:gdLst/>
              <a:ahLst/>
              <a:cxnLst/>
              <a:rect l="l" t="t" r="r" b="b"/>
              <a:pathLst>
                <a:path w="2469907" h="1670218">
                  <a:moveTo>
                    <a:pt x="0" y="0"/>
                  </a:moveTo>
                  <a:lnTo>
                    <a:pt x="2469907" y="0"/>
                  </a:lnTo>
                  <a:lnTo>
                    <a:pt x="2469907" y="1670218"/>
                  </a:lnTo>
                  <a:lnTo>
                    <a:pt x="0" y="1670218"/>
                  </a:lnTo>
                  <a:close/>
                </a:path>
              </a:pathLst>
            </a:custGeom>
            <a:solidFill>
              <a:srgbClr val="000000">
                <a:alpha val="0"/>
              </a:srgbClr>
            </a:solidFill>
            <a:ln>
              <a:noFill/>
            </a:ln>
          </p:spPr>
        </p:sp>
        <p:sp>
          <p:nvSpPr>
            <p:cNvPr id="7" name="TextBox 7"/>
            <p:cNvSpPr txBox="1"/>
            <p:nvPr/>
          </p:nvSpPr>
          <p:spPr>
            <a:xfrm>
              <a:off x="0" y="-152400"/>
              <a:ext cx="2306322" cy="965200"/>
            </a:xfrm>
            <a:prstGeom prst="rect">
              <a:avLst/>
            </a:prstGeom>
          </p:spPr>
          <p:txBody>
            <a:bodyPr lIns="50800" tIns="50800" rIns="50800" bIns="50800" rtlCol="0" anchor="ctr"/>
            <a:lstStyle/>
            <a:p>
              <a:pPr>
                <a:lnSpc>
                  <a:spcPts val="5459"/>
                </a:lnSpc>
              </a:pPr>
              <a:r>
                <a:rPr lang="en-US" sz="3900" spc="234" dirty="0">
                  <a:solidFill>
                    <a:srgbClr val="000000"/>
                  </a:solidFill>
                  <a:latin typeface="Calibri (MS)"/>
                </a:rPr>
                <a:t>- </a:t>
              </a:r>
              <a:r>
                <a:rPr lang="en-US" sz="3900" spc="234" dirty="0" err="1">
                  <a:solidFill>
                    <a:srgbClr val="000000"/>
                  </a:solidFill>
                  <a:latin typeface="Calibri (MS)"/>
                </a:rPr>
                <a:t>Dữ</a:t>
              </a:r>
              <a:r>
                <a:rPr lang="en-US" sz="3900" spc="234" dirty="0">
                  <a:solidFill>
                    <a:srgbClr val="000000"/>
                  </a:solidFill>
                  <a:latin typeface="Calibri (MS)"/>
                </a:rPr>
                <a:t> </a:t>
              </a:r>
              <a:r>
                <a:rPr lang="en-US" sz="3900" spc="234" dirty="0" err="1">
                  <a:solidFill>
                    <a:srgbClr val="000000"/>
                  </a:solidFill>
                  <a:latin typeface="Calibri (MS)"/>
                </a:rPr>
                <a:t>liệu</a:t>
              </a:r>
              <a:r>
                <a:rPr lang="en-US" sz="3900" spc="234" dirty="0">
                  <a:solidFill>
                    <a:srgbClr val="000000"/>
                  </a:solidFill>
                  <a:latin typeface="Calibri (MS)"/>
                </a:rPr>
                <a:t> </a:t>
              </a:r>
              <a:r>
                <a:rPr lang="en-US" sz="3900" spc="234" dirty="0" err="1">
                  <a:solidFill>
                    <a:srgbClr val="000000"/>
                  </a:solidFill>
                  <a:latin typeface="Calibri (MS)"/>
                </a:rPr>
                <a:t>đẩy</a:t>
              </a:r>
              <a:r>
                <a:rPr lang="en-US" sz="3900" spc="234" dirty="0">
                  <a:solidFill>
                    <a:srgbClr val="000000"/>
                  </a:solidFill>
                  <a:latin typeface="Calibri (MS)"/>
                </a:rPr>
                <a:t> </a:t>
              </a:r>
              <a:r>
                <a:rPr lang="en-US" sz="3900" spc="234" dirty="0" err="1">
                  <a:solidFill>
                    <a:srgbClr val="000000"/>
                  </a:solidFill>
                  <a:latin typeface="Calibri (MS)"/>
                </a:rPr>
                <a:t>vào</a:t>
              </a:r>
              <a:r>
                <a:rPr lang="en-US" sz="3900" spc="234" dirty="0">
                  <a:solidFill>
                    <a:srgbClr val="000000"/>
                  </a:solidFill>
                  <a:latin typeface="Calibri (MS)"/>
                </a:rPr>
                <a:t> Spark Streaming </a:t>
              </a:r>
              <a:r>
                <a:rPr lang="en-US" sz="3900" spc="234" dirty="0" err="1">
                  <a:solidFill>
                    <a:srgbClr val="000000"/>
                  </a:solidFill>
                  <a:latin typeface="Calibri (MS)"/>
                </a:rPr>
                <a:t>từ</a:t>
              </a:r>
              <a:r>
                <a:rPr lang="en-US" sz="3900" spc="234" dirty="0">
                  <a:solidFill>
                    <a:srgbClr val="000000"/>
                  </a:solidFill>
                  <a:latin typeface="Calibri (MS)"/>
                </a:rPr>
                <a:t>  Twitter </a:t>
              </a:r>
              <a:r>
                <a:rPr lang="en-US" sz="3900" spc="234" dirty="0" err="1">
                  <a:solidFill>
                    <a:srgbClr val="000000"/>
                  </a:solidFill>
                  <a:latin typeface="Calibri (MS)"/>
                </a:rPr>
                <a:t>thông</a:t>
              </a:r>
              <a:r>
                <a:rPr lang="en-US" sz="3900" spc="234" dirty="0">
                  <a:solidFill>
                    <a:srgbClr val="000000"/>
                  </a:solidFill>
                  <a:latin typeface="Calibri (MS)"/>
                </a:rPr>
                <a:t> qua </a:t>
              </a:r>
              <a:r>
                <a:rPr lang="en-US" sz="3900" spc="234" dirty="0" err="1">
                  <a:solidFill>
                    <a:srgbClr val="000000"/>
                  </a:solidFill>
                  <a:latin typeface="Calibri (MS)"/>
                </a:rPr>
                <a:t>Tw﻿itter</a:t>
              </a:r>
              <a:r>
                <a:rPr lang="en-US" sz="3900" spc="234" dirty="0">
                  <a:solidFill>
                    <a:srgbClr val="000000"/>
                  </a:solidFill>
                  <a:latin typeface="Calibri (MS)"/>
                </a:rPr>
                <a:t>  API</a:t>
              </a:r>
            </a:p>
            <a:p>
              <a:pPr>
                <a:lnSpc>
                  <a:spcPts val="5459"/>
                </a:lnSpc>
              </a:pPr>
              <a:r>
                <a:rPr lang="en-US" sz="3900" spc="234" dirty="0">
                  <a:solidFill>
                    <a:srgbClr val="000000"/>
                  </a:solidFill>
                  <a:latin typeface="Calibri (MS)"/>
                </a:rPr>
                <a:t>-</a:t>
              </a:r>
              <a:r>
                <a:rPr lang="en-US" sz="3900" spc="234" dirty="0" err="1">
                  <a:solidFill>
                    <a:srgbClr val="000000"/>
                  </a:solidFill>
                  <a:latin typeface="Calibri (MS)"/>
                </a:rPr>
                <a:t>Từ</a:t>
              </a:r>
              <a:r>
                <a:rPr lang="en-US" sz="3900" spc="234" dirty="0">
                  <a:solidFill>
                    <a:srgbClr val="000000"/>
                  </a:solidFill>
                  <a:latin typeface="Calibri (MS)"/>
                </a:rPr>
                <a:t> Spark Streaming </a:t>
              </a:r>
              <a:r>
                <a:rPr lang="en-US" sz="3900" spc="234" dirty="0" err="1">
                  <a:solidFill>
                    <a:srgbClr val="000000"/>
                  </a:solidFill>
                  <a:latin typeface="Calibri (MS)"/>
                </a:rPr>
                <a:t>Dữ</a:t>
              </a:r>
              <a:r>
                <a:rPr lang="en-US" sz="3900" spc="234" dirty="0">
                  <a:solidFill>
                    <a:srgbClr val="000000"/>
                  </a:solidFill>
                  <a:latin typeface="Calibri (MS)"/>
                </a:rPr>
                <a:t> </a:t>
              </a:r>
              <a:r>
                <a:rPr lang="en-US" sz="3900" spc="234" dirty="0" err="1">
                  <a:solidFill>
                    <a:srgbClr val="000000"/>
                  </a:solidFill>
                  <a:latin typeface="Calibri (MS)"/>
                </a:rPr>
                <a:t>liệu</a:t>
              </a:r>
              <a:r>
                <a:rPr lang="en-US" sz="3900" spc="234" dirty="0">
                  <a:solidFill>
                    <a:srgbClr val="000000"/>
                  </a:solidFill>
                  <a:latin typeface="Calibri (MS)"/>
                </a:rPr>
                <a:t> </a:t>
              </a:r>
              <a:r>
                <a:rPr lang="en-US" sz="3900" spc="234" dirty="0" err="1">
                  <a:solidFill>
                    <a:srgbClr val="000000"/>
                  </a:solidFill>
                  <a:latin typeface="Calibri (MS)"/>
                </a:rPr>
                <a:t>có</a:t>
              </a:r>
              <a:r>
                <a:rPr lang="en-US" sz="3900" spc="234" dirty="0">
                  <a:solidFill>
                    <a:srgbClr val="000000"/>
                  </a:solidFill>
                  <a:latin typeface="Calibri (MS)"/>
                </a:rPr>
                <a:t> </a:t>
              </a:r>
              <a:r>
                <a:rPr lang="en-US" sz="3900" spc="234" dirty="0" err="1">
                  <a:solidFill>
                    <a:srgbClr val="000000"/>
                  </a:solidFill>
                  <a:latin typeface="Calibri (MS)"/>
                </a:rPr>
                <a:t>thể</a:t>
              </a:r>
              <a:r>
                <a:rPr lang="en-US" sz="3900" spc="234" dirty="0">
                  <a:solidFill>
                    <a:srgbClr val="000000"/>
                  </a:solidFill>
                  <a:latin typeface="Calibri (MS)"/>
                </a:rPr>
                <a:t> </a:t>
              </a:r>
              <a:r>
                <a:rPr lang="en-US" sz="3900" spc="234" dirty="0" err="1">
                  <a:solidFill>
                    <a:srgbClr val="000000"/>
                  </a:solidFill>
                  <a:latin typeface="Calibri (MS)"/>
                </a:rPr>
                <a:t>được</a:t>
              </a:r>
              <a:r>
                <a:rPr lang="en-US" sz="3900" spc="234" dirty="0">
                  <a:solidFill>
                    <a:srgbClr val="000000"/>
                  </a:solidFill>
                  <a:latin typeface="Calibri (MS)"/>
                </a:rPr>
                <a:t> </a:t>
              </a:r>
              <a:r>
                <a:rPr lang="en-US" sz="3900" spc="234" dirty="0" err="1">
                  <a:solidFill>
                    <a:srgbClr val="000000"/>
                  </a:solidFill>
                  <a:latin typeface="Calibri (MS)"/>
                </a:rPr>
                <a:t>đưa</a:t>
              </a:r>
              <a:r>
                <a:rPr lang="en-US" sz="3900" spc="234" dirty="0">
                  <a:solidFill>
                    <a:srgbClr val="000000"/>
                  </a:solidFill>
                  <a:latin typeface="Calibri (MS)"/>
                </a:rPr>
                <a:t> </a:t>
              </a:r>
              <a:r>
                <a:rPr lang="en-US" sz="3900" spc="234" dirty="0" err="1">
                  <a:solidFill>
                    <a:srgbClr val="000000"/>
                  </a:solidFill>
                  <a:latin typeface="Calibri (MS)"/>
                </a:rPr>
                <a:t>vào</a:t>
              </a:r>
              <a:r>
                <a:rPr lang="en-US" sz="3900" spc="234" dirty="0">
                  <a:solidFill>
                    <a:srgbClr val="000000"/>
                  </a:solidFill>
                  <a:latin typeface="Calibri (MS)"/>
                </a:rPr>
                <a:t> Spark SQL </a:t>
              </a:r>
              <a:r>
                <a:rPr lang="en-US" sz="3900" spc="234" dirty="0" err="1">
                  <a:solidFill>
                    <a:srgbClr val="000000"/>
                  </a:solidFill>
                  <a:latin typeface="Calibri (MS)"/>
                </a:rPr>
                <a:t>phục</a:t>
              </a:r>
              <a:r>
                <a:rPr lang="en-US" sz="3900" spc="234" dirty="0">
                  <a:solidFill>
                    <a:srgbClr val="000000"/>
                  </a:solidFill>
                  <a:latin typeface="Calibri (MS)"/>
                </a:rPr>
                <a:t> </a:t>
              </a:r>
              <a:r>
                <a:rPr lang="en-US" sz="3900" spc="234" dirty="0" err="1">
                  <a:solidFill>
                    <a:srgbClr val="000000"/>
                  </a:solidFill>
                  <a:latin typeface="Calibri (MS)"/>
                </a:rPr>
                <a:t>vụ</a:t>
              </a:r>
              <a:r>
                <a:rPr lang="en-US" sz="3900" spc="234" dirty="0">
                  <a:solidFill>
                    <a:srgbClr val="000000"/>
                  </a:solidFill>
                  <a:latin typeface="Calibri (MS)"/>
                </a:rPr>
                <a:t> </a:t>
              </a:r>
              <a:r>
                <a:rPr lang="en-US" sz="3900" spc="234" dirty="0" err="1">
                  <a:solidFill>
                    <a:srgbClr val="000000"/>
                  </a:solidFill>
                  <a:latin typeface="Calibri (MS)"/>
                </a:rPr>
                <a:t>cho</a:t>
              </a:r>
              <a:r>
                <a:rPr lang="en-US" sz="3900" spc="234" dirty="0">
                  <a:solidFill>
                    <a:srgbClr val="000000"/>
                  </a:solidFill>
                  <a:latin typeface="Calibri (MS)"/>
                </a:rPr>
                <a:t> </a:t>
              </a:r>
              <a:r>
                <a:rPr lang="en-US" sz="3900" spc="234" dirty="0" err="1">
                  <a:solidFill>
                    <a:srgbClr val="000000"/>
                  </a:solidFill>
                  <a:latin typeface="Calibri (MS)"/>
                </a:rPr>
                <a:t>truy</a:t>
              </a:r>
              <a:r>
                <a:rPr lang="en-US" sz="3900" spc="234" dirty="0">
                  <a:solidFill>
                    <a:srgbClr val="000000"/>
                  </a:solidFill>
                  <a:latin typeface="Calibri (MS)"/>
                </a:rPr>
                <a:t> </a:t>
              </a:r>
              <a:r>
                <a:rPr lang="en-US" sz="3900" spc="234" dirty="0" err="1">
                  <a:solidFill>
                    <a:srgbClr val="000000"/>
                  </a:solidFill>
                  <a:latin typeface="Calibri (MS)"/>
                </a:rPr>
                <a:t>vấn</a:t>
              </a:r>
              <a:r>
                <a:rPr lang="en-US" sz="3900" spc="234" dirty="0">
                  <a:solidFill>
                    <a:srgbClr val="000000"/>
                  </a:solidFill>
                  <a:latin typeface="Calibri (MS)"/>
                </a:rPr>
                <a:t> </a:t>
              </a:r>
              <a:r>
                <a:rPr lang="en-US" sz="3900" spc="234" dirty="0" err="1">
                  <a:solidFill>
                    <a:srgbClr val="000000"/>
                  </a:solidFill>
                  <a:latin typeface="Calibri (MS)"/>
                </a:rPr>
                <a:t>dữ</a:t>
              </a:r>
              <a:r>
                <a:rPr lang="en-US" sz="3900" spc="234" dirty="0">
                  <a:solidFill>
                    <a:srgbClr val="000000"/>
                  </a:solidFill>
                  <a:latin typeface="Calibri (MS)"/>
                </a:rPr>
                <a:t> </a:t>
              </a:r>
              <a:r>
                <a:rPr lang="en-US" sz="3900" spc="234" dirty="0" err="1">
                  <a:solidFill>
                    <a:srgbClr val="000000"/>
                  </a:solidFill>
                  <a:latin typeface="Calibri (MS)"/>
                </a:rPr>
                <a:t>liệu</a:t>
              </a:r>
              <a:endParaRPr lang="en-US" sz="3900" spc="234" dirty="0">
                <a:solidFill>
                  <a:srgbClr val="000000"/>
                </a:solidFill>
                <a:latin typeface="Calibri (MS)"/>
              </a:endParaRPr>
            </a:p>
            <a:p>
              <a:pPr>
                <a:lnSpc>
                  <a:spcPts val="5459"/>
                </a:lnSpc>
              </a:pPr>
              <a:r>
                <a:rPr lang="en-US" sz="3900" spc="234" dirty="0">
                  <a:solidFill>
                    <a:srgbClr val="000000"/>
                  </a:solidFill>
                  <a:latin typeface="Calibri (MS)"/>
                </a:rPr>
                <a:t>- Sau </a:t>
              </a:r>
              <a:r>
                <a:rPr lang="en-US" sz="3900" spc="234" dirty="0" err="1">
                  <a:solidFill>
                    <a:srgbClr val="000000"/>
                  </a:solidFill>
                  <a:latin typeface="Calibri (MS)"/>
                </a:rPr>
                <a:t>các</a:t>
              </a:r>
              <a:r>
                <a:rPr lang="en-US" sz="3900" spc="234" dirty="0">
                  <a:solidFill>
                    <a:srgbClr val="000000"/>
                  </a:solidFill>
                  <a:latin typeface="Calibri (MS)"/>
                </a:rPr>
                <a:t> </a:t>
              </a:r>
              <a:r>
                <a:rPr lang="en-US" sz="3900" spc="234" dirty="0" err="1">
                  <a:solidFill>
                    <a:srgbClr val="000000"/>
                  </a:solidFill>
                  <a:latin typeface="Calibri (MS)"/>
                </a:rPr>
                <a:t>thao</a:t>
              </a:r>
              <a:r>
                <a:rPr lang="en-US" sz="3900" spc="234" dirty="0">
                  <a:solidFill>
                    <a:srgbClr val="000000"/>
                  </a:solidFill>
                  <a:latin typeface="Calibri (MS)"/>
                </a:rPr>
                <a:t> </a:t>
              </a:r>
              <a:r>
                <a:rPr lang="en-US" sz="3900" spc="234" dirty="0" err="1">
                  <a:solidFill>
                    <a:srgbClr val="000000"/>
                  </a:solidFill>
                  <a:latin typeface="Calibri (MS)"/>
                </a:rPr>
                <a:t>tác</a:t>
              </a:r>
              <a:r>
                <a:rPr lang="en-US" sz="3900" spc="234" dirty="0">
                  <a:solidFill>
                    <a:srgbClr val="000000"/>
                  </a:solidFill>
                  <a:latin typeface="Calibri (MS)"/>
                </a:rPr>
                <a:t> </a:t>
              </a:r>
              <a:r>
                <a:rPr lang="en-US" sz="3900" spc="234" dirty="0" err="1">
                  <a:solidFill>
                    <a:srgbClr val="000000"/>
                  </a:solidFill>
                  <a:latin typeface="Calibri (MS)"/>
                </a:rPr>
                <a:t>với</a:t>
              </a:r>
              <a:r>
                <a:rPr lang="en-US" sz="3900" spc="234" dirty="0">
                  <a:solidFill>
                    <a:srgbClr val="000000"/>
                  </a:solidFill>
                  <a:latin typeface="Calibri (MS)"/>
                </a:rPr>
                <a:t> </a:t>
              </a:r>
              <a:r>
                <a:rPr lang="en-US" sz="3900" spc="234" dirty="0" err="1">
                  <a:solidFill>
                    <a:srgbClr val="000000"/>
                  </a:solidFill>
                  <a:latin typeface="Calibri (MS)"/>
                </a:rPr>
                <a:t>dữ</a:t>
              </a:r>
              <a:r>
                <a:rPr lang="en-US" sz="3900" spc="234" dirty="0">
                  <a:solidFill>
                    <a:srgbClr val="000000"/>
                  </a:solidFill>
                  <a:latin typeface="Calibri (MS)"/>
                </a:rPr>
                <a:t> </a:t>
              </a:r>
              <a:r>
                <a:rPr lang="en-US" sz="3900" spc="234" dirty="0" err="1">
                  <a:solidFill>
                    <a:srgbClr val="000000"/>
                  </a:solidFill>
                  <a:latin typeface="Calibri (MS)"/>
                </a:rPr>
                <a:t>liệu</a:t>
              </a:r>
              <a:r>
                <a:rPr lang="en-US" sz="3900" spc="234" dirty="0">
                  <a:solidFill>
                    <a:srgbClr val="000000"/>
                  </a:solidFill>
                  <a:latin typeface="Calibri (MS)"/>
                </a:rPr>
                <a:t>, </a:t>
              </a:r>
              <a:r>
                <a:rPr lang="en-US" sz="3900" spc="234" dirty="0" err="1">
                  <a:solidFill>
                    <a:srgbClr val="000000"/>
                  </a:solidFill>
                  <a:latin typeface="Calibri (MS)"/>
                </a:rPr>
                <a:t>nó</a:t>
              </a:r>
              <a:r>
                <a:rPr lang="en-US" sz="3900" spc="234" dirty="0">
                  <a:solidFill>
                    <a:srgbClr val="000000"/>
                  </a:solidFill>
                  <a:latin typeface="Calibri (MS)"/>
                </a:rPr>
                <a:t> </a:t>
              </a:r>
              <a:r>
                <a:rPr lang="en-US" sz="3900" spc="234" dirty="0" err="1">
                  <a:solidFill>
                    <a:srgbClr val="000000"/>
                  </a:solidFill>
                  <a:latin typeface="Calibri (MS)"/>
                </a:rPr>
                <a:t>sẽ</a:t>
              </a:r>
              <a:r>
                <a:rPr lang="en-US" sz="3900" spc="234" dirty="0">
                  <a:solidFill>
                    <a:srgbClr val="000000"/>
                  </a:solidFill>
                  <a:latin typeface="Calibri (MS)"/>
                </a:rPr>
                <a:t> </a:t>
              </a:r>
              <a:r>
                <a:rPr lang="en-US" sz="3900" spc="234" dirty="0" err="1">
                  <a:solidFill>
                    <a:srgbClr val="000000"/>
                  </a:solidFill>
                  <a:latin typeface="Calibri (MS)"/>
                </a:rPr>
                <a:t>được</a:t>
              </a:r>
              <a:r>
                <a:rPr lang="en-US" sz="3900" spc="234" dirty="0">
                  <a:solidFill>
                    <a:srgbClr val="000000"/>
                  </a:solidFill>
                  <a:latin typeface="Calibri (MS)"/>
                </a:rPr>
                <a:t> </a:t>
              </a:r>
              <a:r>
                <a:rPr lang="en-US" sz="3900" spc="234" dirty="0" err="1">
                  <a:solidFill>
                    <a:srgbClr val="000000"/>
                  </a:solidFill>
                  <a:latin typeface="Calibri (MS)"/>
                </a:rPr>
                <a:t>lưu</a:t>
              </a:r>
              <a:r>
                <a:rPr lang="en-US" sz="3900" spc="234" dirty="0">
                  <a:solidFill>
                    <a:srgbClr val="000000"/>
                  </a:solidFill>
                  <a:latin typeface="Calibri (MS)"/>
                </a:rPr>
                <a:t> </a:t>
              </a:r>
              <a:r>
                <a:rPr lang="en-US" sz="3900" spc="234" dirty="0" err="1">
                  <a:solidFill>
                    <a:srgbClr val="000000"/>
                  </a:solidFill>
                  <a:latin typeface="Calibri (MS)"/>
                </a:rPr>
                <a:t>vào</a:t>
              </a:r>
              <a:r>
                <a:rPr lang="en-US" sz="3900" spc="234" dirty="0">
                  <a:solidFill>
                    <a:srgbClr val="000000"/>
                  </a:solidFill>
                  <a:latin typeface="Calibri (MS)"/>
                </a:rPr>
                <a:t> database </a:t>
              </a:r>
              <a:r>
                <a:rPr lang="en-US" sz="3900" spc="234" dirty="0" err="1">
                  <a:solidFill>
                    <a:srgbClr val="000000"/>
                  </a:solidFill>
                  <a:latin typeface="Calibri (MS)"/>
                </a:rPr>
                <a:t>hoặc</a:t>
              </a:r>
              <a:r>
                <a:rPr lang="en-US" sz="3900" spc="234" dirty="0">
                  <a:solidFill>
                    <a:srgbClr val="000000"/>
                  </a:solidFill>
                  <a:latin typeface="Calibri (MS)"/>
                </a:rPr>
                <a:t> file system</a:t>
              </a:r>
            </a:p>
            <a:p>
              <a:pPr algn="l">
                <a:lnSpc>
                  <a:spcPts val="5459"/>
                </a:lnSpc>
              </a:pPr>
              <a:r>
                <a:rPr lang="en-US" sz="3900" spc="234" dirty="0">
                  <a:solidFill>
                    <a:srgbClr val="000000"/>
                  </a:solidFill>
                  <a:latin typeface="Calibri (MS)"/>
                </a:rPr>
                <a:t>-</a:t>
              </a:r>
              <a:r>
                <a:rPr lang="en-US" sz="3900" spc="234" dirty="0" err="1">
                  <a:solidFill>
                    <a:srgbClr val="000000"/>
                  </a:solidFill>
                  <a:latin typeface="Calibri (MS)"/>
                </a:rPr>
                <a:t>Cuối</a:t>
              </a:r>
              <a:r>
                <a:rPr lang="en-US" sz="3900" spc="234" dirty="0">
                  <a:solidFill>
                    <a:srgbClr val="000000"/>
                  </a:solidFill>
                  <a:latin typeface="Calibri (MS)"/>
                </a:rPr>
                <a:t> </a:t>
              </a:r>
              <a:r>
                <a:rPr lang="en-US" sz="3900" spc="234" dirty="0" err="1">
                  <a:solidFill>
                    <a:srgbClr val="000000"/>
                  </a:solidFill>
                  <a:latin typeface="Calibri (MS)"/>
                </a:rPr>
                <a:t>cùng</a:t>
              </a:r>
              <a:r>
                <a:rPr lang="en-US" sz="3900" spc="234" dirty="0">
                  <a:solidFill>
                    <a:srgbClr val="000000"/>
                  </a:solidFill>
                  <a:latin typeface="Calibri (MS)"/>
                </a:rPr>
                <a:t> , </a:t>
              </a:r>
              <a:r>
                <a:rPr lang="en-US" sz="3900" spc="234" dirty="0" err="1">
                  <a:solidFill>
                    <a:srgbClr val="000000"/>
                  </a:solidFill>
                  <a:latin typeface="Calibri (MS)"/>
                </a:rPr>
                <a:t>dữ</a:t>
              </a:r>
              <a:r>
                <a:rPr lang="en-US" sz="3900" spc="234" dirty="0">
                  <a:solidFill>
                    <a:srgbClr val="000000"/>
                  </a:solidFill>
                  <a:latin typeface="Calibri (MS)"/>
                </a:rPr>
                <a:t> </a:t>
              </a:r>
              <a:r>
                <a:rPr lang="en-US" sz="3900" spc="234" dirty="0" err="1">
                  <a:solidFill>
                    <a:srgbClr val="000000"/>
                  </a:solidFill>
                  <a:latin typeface="Calibri (MS)"/>
                </a:rPr>
                <a:t>liệu</a:t>
              </a:r>
              <a:r>
                <a:rPr lang="en-US" sz="3900" spc="234" dirty="0">
                  <a:solidFill>
                    <a:srgbClr val="000000"/>
                  </a:solidFill>
                  <a:latin typeface="Calibri (MS)"/>
                </a:rPr>
                <a:t> </a:t>
              </a:r>
              <a:r>
                <a:rPr lang="en-US" sz="3900" spc="234" dirty="0" err="1">
                  <a:solidFill>
                    <a:srgbClr val="000000"/>
                  </a:solidFill>
                  <a:latin typeface="Calibri (MS)"/>
                </a:rPr>
                <a:t>sẽ</a:t>
              </a:r>
              <a:r>
                <a:rPr lang="en-US" sz="3900" spc="234" dirty="0">
                  <a:solidFill>
                    <a:srgbClr val="000000"/>
                  </a:solidFill>
                  <a:latin typeface="Calibri (MS)"/>
                </a:rPr>
                <a:t> </a:t>
              </a:r>
              <a:r>
                <a:rPr lang="en-US" sz="3900" spc="234" dirty="0" err="1">
                  <a:solidFill>
                    <a:srgbClr val="000000"/>
                  </a:solidFill>
                  <a:latin typeface="Calibri (MS)"/>
                </a:rPr>
                <a:t>từ</a:t>
              </a:r>
              <a:r>
                <a:rPr lang="en-US" sz="3900" spc="234" dirty="0">
                  <a:solidFill>
                    <a:srgbClr val="000000"/>
                  </a:solidFill>
                  <a:latin typeface="Calibri (MS)"/>
                </a:rPr>
                <a:t> database </a:t>
              </a:r>
              <a:r>
                <a:rPr lang="en-US" sz="3900" spc="234" dirty="0" err="1">
                  <a:solidFill>
                    <a:srgbClr val="000000"/>
                  </a:solidFill>
                  <a:latin typeface="Calibri (MS)"/>
                </a:rPr>
                <a:t>sẽ</a:t>
              </a:r>
              <a:r>
                <a:rPr lang="en-US" sz="3900" spc="234" dirty="0">
                  <a:solidFill>
                    <a:srgbClr val="000000"/>
                  </a:solidFill>
                  <a:latin typeface="Calibri (MS)"/>
                </a:rPr>
                <a:t> </a:t>
              </a:r>
              <a:r>
                <a:rPr lang="en-US" sz="3900" spc="234" dirty="0" err="1">
                  <a:solidFill>
                    <a:srgbClr val="000000"/>
                  </a:solidFill>
                  <a:latin typeface="Calibri (MS)"/>
                </a:rPr>
                <a:t>được</a:t>
              </a:r>
              <a:r>
                <a:rPr lang="en-US" sz="3900" spc="234" dirty="0">
                  <a:solidFill>
                    <a:srgbClr val="000000"/>
                  </a:solidFill>
                  <a:latin typeface="Calibri (MS)"/>
                </a:rPr>
                <a:t> </a:t>
              </a:r>
              <a:r>
                <a:rPr lang="en-US" sz="3900" spc="234" dirty="0" err="1">
                  <a:solidFill>
                    <a:srgbClr val="000000"/>
                  </a:solidFill>
                  <a:latin typeface="Calibri (MS)"/>
                </a:rPr>
                <a:t>đưa</a:t>
              </a:r>
              <a:r>
                <a:rPr lang="en-US" sz="3900" spc="234" dirty="0">
                  <a:solidFill>
                    <a:srgbClr val="000000"/>
                  </a:solidFill>
                  <a:latin typeface="Calibri (MS)"/>
                </a:rPr>
                <a:t> </a:t>
              </a:r>
              <a:r>
                <a:rPr lang="en-US" sz="3900" spc="234" dirty="0" err="1">
                  <a:solidFill>
                    <a:srgbClr val="000000"/>
                  </a:solidFill>
                  <a:latin typeface="Calibri (MS)"/>
                </a:rPr>
                <a:t>ra</a:t>
              </a:r>
              <a:r>
                <a:rPr lang="en-US" sz="3900" spc="234" dirty="0">
                  <a:solidFill>
                    <a:srgbClr val="000000"/>
                  </a:solidFill>
                  <a:latin typeface="Calibri (MS)"/>
                </a:rPr>
                <a:t> Web</a:t>
              </a:r>
            </a:p>
          </p:txBody>
        </p:sp>
      </p:grpSp>
      <p:grpSp>
        <p:nvGrpSpPr>
          <p:cNvPr id="8" name="Group 8"/>
          <p:cNvGrpSpPr/>
          <p:nvPr/>
        </p:nvGrpSpPr>
        <p:grpSpPr>
          <a:xfrm>
            <a:off x="9844335" y="59893"/>
            <a:ext cx="8443665" cy="10287000"/>
            <a:chOff x="0" y="0"/>
            <a:chExt cx="2223846" cy="2709333"/>
          </a:xfrm>
        </p:grpSpPr>
        <p:sp>
          <p:nvSpPr>
            <p:cNvPr id="9" name="Freeform 9"/>
            <p:cNvSpPr/>
            <p:nvPr/>
          </p:nvSpPr>
          <p:spPr>
            <a:xfrm>
              <a:off x="0" y="0"/>
              <a:ext cx="2223846" cy="2709333"/>
            </a:xfrm>
            <a:custGeom>
              <a:avLst/>
              <a:gdLst/>
              <a:ahLst/>
              <a:cxnLst/>
              <a:rect l="l" t="t" r="r" b="b"/>
              <a:pathLst>
                <a:path w="2223846" h="2709333">
                  <a:moveTo>
                    <a:pt x="0" y="0"/>
                  </a:moveTo>
                  <a:lnTo>
                    <a:pt x="2223846" y="0"/>
                  </a:lnTo>
                  <a:lnTo>
                    <a:pt x="2223846" y="2709333"/>
                  </a:lnTo>
                  <a:lnTo>
                    <a:pt x="0" y="2709333"/>
                  </a:lnTo>
                  <a:close/>
                </a:path>
              </a:pathLst>
            </a:custGeom>
            <a:solidFill>
              <a:srgbClr val="EDEAE5"/>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11" name="TextBox 11"/>
          <p:cNvSpPr txBox="1"/>
          <p:nvPr/>
        </p:nvSpPr>
        <p:spPr>
          <a:xfrm>
            <a:off x="734857" y="-129969"/>
            <a:ext cx="8215130" cy="1362712"/>
          </a:xfrm>
          <a:prstGeom prst="rect">
            <a:avLst/>
          </a:prstGeom>
        </p:spPr>
        <p:txBody>
          <a:bodyPr lIns="0" tIns="0" rIns="0" bIns="0" rtlCol="0" anchor="t">
            <a:spAutoFit/>
          </a:bodyPr>
          <a:lstStyle/>
          <a:p>
            <a:pPr>
              <a:lnSpc>
                <a:spcPts val="9939"/>
              </a:lnSpc>
              <a:spcBef>
                <a:spcPct val="0"/>
              </a:spcBef>
            </a:pPr>
            <a:r>
              <a:rPr lang="en-US" sz="7099" dirty="0">
                <a:solidFill>
                  <a:srgbClr val="3B4A52"/>
                </a:solidFill>
                <a:latin typeface="Calibri (MS) Bold"/>
              </a:rPr>
              <a:t>Ý TƯỞNG TRIỂN KHAI</a:t>
            </a:r>
          </a:p>
        </p:txBody>
      </p:sp>
      <p:grpSp>
        <p:nvGrpSpPr>
          <p:cNvPr id="12" name="Group 12"/>
          <p:cNvGrpSpPr/>
          <p:nvPr/>
        </p:nvGrpSpPr>
        <p:grpSpPr>
          <a:xfrm>
            <a:off x="10725896" y="397042"/>
            <a:ext cx="7471560" cy="10455748"/>
            <a:chOff x="0" y="0"/>
            <a:chExt cx="9962081" cy="13940999"/>
          </a:xfrm>
        </p:grpSpPr>
        <p:grpSp>
          <p:nvGrpSpPr>
            <p:cNvPr id="13" name="Group 13"/>
            <p:cNvGrpSpPr/>
            <p:nvPr/>
          </p:nvGrpSpPr>
          <p:grpSpPr>
            <a:xfrm>
              <a:off x="1301962" y="0"/>
              <a:ext cx="2228536" cy="222853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165"/>
                  </a:lnSpc>
                </a:pPr>
                <a:r>
                  <a:rPr lang="en-US" sz="2261" spc="135">
                    <a:solidFill>
                      <a:srgbClr val="000000"/>
                    </a:solidFill>
                    <a:latin typeface="Open Sauce Light"/>
                  </a:rPr>
                  <a:t>Data Twitter </a:t>
                </a:r>
              </a:p>
            </p:txBody>
          </p:sp>
        </p:grpSp>
        <p:grpSp>
          <p:nvGrpSpPr>
            <p:cNvPr id="16" name="Group 16"/>
            <p:cNvGrpSpPr/>
            <p:nvPr/>
          </p:nvGrpSpPr>
          <p:grpSpPr>
            <a:xfrm>
              <a:off x="159242" y="2247211"/>
              <a:ext cx="4832459" cy="4637789"/>
              <a:chOff x="0" y="-252500"/>
              <a:chExt cx="886616" cy="850900"/>
            </a:xfrm>
          </p:grpSpPr>
          <p:sp>
            <p:nvSpPr>
              <p:cNvPr id="17" name="Freeform 17"/>
              <p:cNvSpPr/>
              <p:nvPr/>
            </p:nvSpPr>
            <p:spPr>
              <a:xfrm>
                <a:off x="0" y="0"/>
                <a:ext cx="886616" cy="390901"/>
              </a:xfrm>
              <a:custGeom>
                <a:avLst/>
                <a:gdLst/>
                <a:ahLst/>
                <a:cxnLst/>
                <a:rect l="l" t="t" r="r" b="b"/>
                <a:pathLst>
                  <a:path w="886616" h="390901">
                    <a:moveTo>
                      <a:pt x="0" y="0"/>
                    </a:moveTo>
                    <a:lnTo>
                      <a:pt x="886616" y="0"/>
                    </a:lnTo>
                    <a:lnTo>
                      <a:pt x="886616" y="390901"/>
                    </a:lnTo>
                    <a:lnTo>
                      <a:pt x="0" y="390901"/>
                    </a:lnTo>
                    <a:close/>
                  </a:path>
                </a:pathLst>
              </a:custGeom>
              <a:solidFill>
                <a:srgbClr val="FFFFFF"/>
              </a:solidFill>
            </p:spPr>
          </p:sp>
          <p:sp>
            <p:nvSpPr>
              <p:cNvPr id="18" name="TextBox 18"/>
              <p:cNvSpPr txBox="1"/>
              <p:nvPr/>
            </p:nvSpPr>
            <p:spPr>
              <a:xfrm>
                <a:off x="56312" y="-252500"/>
                <a:ext cx="812800" cy="850900"/>
              </a:xfrm>
              <a:prstGeom prst="rect">
                <a:avLst/>
              </a:prstGeom>
            </p:spPr>
            <p:txBody>
              <a:bodyPr lIns="50800" tIns="50800" rIns="50800" bIns="50800" rtlCol="0" anchor="ctr"/>
              <a:lstStyle/>
              <a:p>
                <a:pPr algn="ctr">
                  <a:lnSpc>
                    <a:spcPts val="3165"/>
                  </a:lnSpc>
                </a:pPr>
                <a:r>
                  <a:rPr lang="en-US" sz="2261" spc="135" dirty="0">
                    <a:solidFill>
                      <a:srgbClr val="FFFFFF"/>
                    </a:solidFill>
                    <a:latin typeface="Open Sauce Light"/>
                  </a:rPr>
                  <a:t> </a:t>
                </a:r>
                <a:r>
                  <a:rPr lang="en-US" sz="2261" spc="135" dirty="0" err="1">
                    <a:solidFill>
                      <a:srgbClr val="000000"/>
                    </a:solidFill>
                    <a:latin typeface="Open Sauce Light"/>
                  </a:rPr>
                  <a:t>S﻿park</a:t>
                </a:r>
                <a:r>
                  <a:rPr lang="en-US" sz="2261" spc="135" dirty="0">
                    <a:solidFill>
                      <a:srgbClr val="000000"/>
                    </a:solidFill>
                    <a:latin typeface="Open Sauce Light"/>
                  </a:rPr>
                  <a:t> Streaming</a:t>
                </a:r>
              </a:p>
            </p:txBody>
          </p:sp>
        </p:grpSp>
        <p:grpSp>
          <p:nvGrpSpPr>
            <p:cNvPr id="19" name="Group 19"/>
            <p:cNvGrpSpPr/>
            <p:nvPr/>
          </p:nvGrpSpPr>
          <p:grpSpPr>
            <a:xfrm>
              <a:off x="5531958" y="2247211"/>
              <a:ext cx="4430123" cy="4637789"/>
              <a:chOff x="-167658" y="-241647"/>
              <a:chExt cx="812800" cy="850900"/>
            </a:xfrm>
          </p:grpSpPr>
          <p:sp>
            <p:nvSpPr>
              <p:cNvPr id="20" name="Freeform 20"/>
              <p:cNvSpPr/>
              <p:nvPr/>
            </p:nvSpPr>
            <p:spPr>
              <a:xfrm>
                <a:off x="0" y="0"/>
                <a:ext cx="484848" cy="390901"/>
              </a:xfrm>
              <a:custGeom>
                <a:avLst/>
                <a:gdLst/>
                <a:ahLst/>
                <a:cxnLst/>
                <a:rect l="l" t="t" r="r" b="b"/>
                <a:pathLst>
                  <a:path w="484848" h="390901">
                    <a:moveTo>
                      <a:pt x="0" y="0"/>
                    </a:moveTo>
                    <a:lnTo>
                      <a:pt x="484848" y="0"/>
                    </a:lnTo>
                    <a:lnTo>
                      <a:pt x="484848" y="390901"/>
                    </a:lnTo>
                    <a:lnTo>
                      <a:pt x="0" y="390901"/>
                    </a:lnTo>
                    <a:close/>
                  </a:path>
                </a:pathLst>
              </a:custGeom>
              <a:solidFill>
                <a:srgbClr val="FFFFFF"/>
              </a:solidFill>
            </p:spPr>
          </p:sp>
          <p:sp>
            <p:nvSpPr>
              <p:cNvPr id="21" name="TextBox 21"/>
              <p:cNvSpPr txBox="1"/>
              <p:nvPr/>
            </p:nvSpPr>
            <p:spPr>
              <a:xfrm>
                <a:off x="-167658" y="-241647"/>
                <a:ext cx="812800" cy="850900"/>
              </a:xfrm>
              <a:prstGeom prst="rect">
                <a:avLst/>
              </a:prstGeom>
            </p:spPr>
            <p:txBody>
              <a:bodyPr lIns="50800" tIns="50800" rIns="50800" bIns="50800" rtlCol="0" anchor="ctr"/>
              <a:lstStyle/>
              <a:p>
                <a:pPr algn="ctr">
                  <a:lnSpc>
                    <a:spcPts val="3165"/>
                  </a:lnSpc>
                </a:pPr>
                <a:r>
                  <a:rPr lang="en-US" sz="2261" spc="135" dirty="0">
                    <a:solidFill>
                      <a:srgbClr val="000000"/>
                    </a:solidFill>
                    <a:latin typeface="Open Sauce Light"/>
                  </a:rPr>
                  <a:t>Spark SQL</a:t>
                </a:r>
              </a:p>
            </p:txBody>
          </p:sp>
        </p:grpSp>
        <p:grpSp>
          <p:nvGrpSpPr>
            <p:cNvPr id="22" name="Group 22"/>
            <p:cNvGrpSpPr/>
            <p:nvPr/>
          </p:nvGrpSpPr>
          <p:grpSpPr>
            <a:xfrm>
              <a:off x="86227" y="5589402"/>
              <a:ext cx="4832459" cy="4637789"/>
              <a:chOff x="0" y="-286132"/>
              <a:chExt cx="886616" cy="850900"/>
            </a:xfrm>
          </p:grpSpPr>
          <p:sp>
            <p:nvSpPr>
              <p:cNvPr id="23" name="Freeform 23"/>
              <p:cNvSpPr/>
              <p:nvPr/>
            </p:nvSpPr>
            <p:spPr>
              <a:xfrm>
                <a:off x="0" y="0"/>
                <a:ext cx="886616" cy="390901"/>
              </a:xfrm>
              <a:custGeom>
                <a:avLst/>
                <a:gdLst/>
                <a:ahLst/>
                <a:cxnLst/>
                <a:rect l="l" t="t" r="r" b="b"/>
                <a:pathLst>
                  <a:path w="886616" h="390901">
                    <a:moveTo>
                      <a:pt x="0" y="0"/>
                    </a:moveTo>
                    <a:lnTo>
                      <a:pt x="886616" y="0"/>
                    </a:lnTo>
                    <a:lnTo>
                      <a:pt x="886616" y="390901"/>
                    </a:lnTo>
                    <a:lnTo>
                      <a:pt x="0" y="390901"/>
                    </a:lnTo>
                    <a:close/>
                  </a:path>
                </a:pathLst>
              </a:custGeom>
              <a:solidFill>
                <a:srgbClr val="FFFFFF"/>
              </a:solidFill>
            </p:spPr>
          </p:sp>
          <p:sp>
            <p:nvSpPr>
              <p:cNvPr id="24" name="TextBox 24"/>
              <p:cNvSpPr txBox="1"/>
              <p:nvPr/>
            </p:nvSpPr>
            <p:spPr>
              <a:xfrm>
                <a:off x="56327" y="-286132"/>
                <a:ext cx="812800" cy="850900"/>
              </a:xfrm>
              <a:prstGeom prst="rect">
                <a:avLst/>
              </a:prstGeom>
            </p:spPr>
            <p:txBody>
              <a:bodyPr lIns="50800" tIns="50800" rIns="50800" bIns="50800" rtlCol="0" anchor="ctr"/>
              <a:lstStyle/>
              <a:p>
                <a:pPr algn="ctr">
                  <a:lnSpc>
                    <a:spcPts val="3165"/>
                  </a:lnSpc>
                </a:pPr>
                <a:r>
                  <a:rPr lang="en-US" sz="2261" spc="135" dirty="0" err="1">
                    <a:solidFill>
                      <a:srgbClr val="000000"/>
                    </a:solidFill>
                    <a:latin typeface="Open Sauce Light"/>
                  </a:rPr>
                  <a:t>fi﻿le</a:t>
                </a:r>
                <a:r>
                  <a:rPr lang="en-US" sz="2261" spc="135" dirty="0">
                    <a:solidFill>
                      <a:srgbClr val="000000"/>
                    </a:solidFill>
                    <a:latin typeface="Open Sauce Light"/>
                  </a:rPr>
                  <a:t> system</a:t>
                </a:r>
              </a:p>
            </p:txBody>
          </p:sp>
        </p:grpSp>
        <p:grpSp>
          <p:nvGrpSpPr>
            <p:cNvPr id="25" name="Group 25"/>
            <p:cNvGrpSpPr/>
            <p:nvPr/>
          </p:nvGrpSpPr>
          <p:grpSpPr>
            <a:xfrm>
              <a:off x="0" y="9303210"/>
              <a:ext cx="4832459" cy="4637789"/>
              <a:chOff x="0" y="-253766"/>
              <a:chExt cx="886616" cy="850900"/>
            </a:xfrm>
          </p:grpSpPr>
          <p:sp>
            <p:nvSpPr>
              <p:cNvPr id="26" name="Freeform 26"/>
              <p:cNvSpPr/>
              <p:nvPr/>
            </p:nvSpPr>
            <p:spPr>
              <a:xfrm>
                <a:off x="0" y="0"/>
                <a:ext cx="886616" cy="390901"/>
              </a:xfrm>
              <a:custGeom>
                <a:avLst/>
                <a:gdLst/>
                <a:ahLst/>
                <a:cxnLst/>
                <a:rect l="l" t="t" r="r" b="b"/>
                <a:pathLst>
                  <a:path w="886616" h="390901">
                    <a:moveTo>
                      <a:pt x="0" y="0"/>
                    </a:moveTo>
                    <a:lnTo>
                      <a:pt x="886616" y="0"/>
                    </a:lnTo>
                    <a:lnTo>
                      <a:pt x="886616" y="390901"/>
                    </a:lnTo>
                    <a:lnTo>
                      <a:pt x="0" y="390901"/>
                    </a:lnTo>
                    <a:close/>
                  </a:path>
                </a:pathLst>
              </a:custGeom>
              <a:solidFill>
                <a:srgbClr val="FFFFFF"/>
              </a:solidFill>
            </p:spPr>
          </p:sp>
          <p:sp>
            <p:nvSpPr>
              <p:cNvPr id="27" name="TextBox 27"/>
              <p:cNvSpPr txBox="1"/>
              <p:nvPr/>
            </p:nvSpPr>
            <p:spPr>
              <a:xfrm>
                <a:off x="52728" y="-253766"/>
                <a:ext cx="812800" cy="850900"/>
              </a:xfrm>
              <a:prstGeom prst="rect">
                <a:avLst/>
              </a:prstGeom>
            </p:spPr>
            <p:txBody>
              <a:bodyPr lIns="50800" tIns="50800" rIns="50800" bIns="50800" rtlCol="0" anchor="ctr"/>
              <a:lstStyle/>
              <a:p>
                <a:pPr algn="ctr">
                  <a:lnSpc>
                    <a:spcPts val="3165"/>
                  </a:lnSpc>
                </a:pPr>
                <a:r>
                  <a:rPr lang="en-US" sz="2261" spc="135" dirty="0">
                    <a:solidFill>
                      <a:srgbClr val="000000"/>
                    </a:solidFill>
                    <a:latin typeface="Open Sauce Light"/>
                  </a:rPr>
                  <a:t>Web</a:t>
                </a:r>
              </a:p>
            </p:txBody>
          </p:sp>
        </p:grpSp>
        <p:sp>
          <p:nvSpPr>
            <p:cNvPr id="28" name="Freeform 28"/>
            <p:cNvSpPr/>
            <p:nvPr/>
          </p:nvSpPr>
          <p:spPr>
            <a:xfrm rot="5400000">
              <a:off x="1689196" y="2649307"/>
              <a:ext cx="1454068" cy="612526"/>
            </a:xfrm>
            <a:custGeom>
              <a:avLst/>
              <a:gdLst/>
              <a:ahLst/>
              <a:cxnLst/>
              <a:rect l="l" t="t" r="r" b="b"/>
              <a:pathLst>
                <a:path w="1454068" h="612526">
                  <a:moveTo>
                    <a:pt x="0" y="0"/>
                  </a:moveTo>
                  <a:lnTo>
                    <a:pt x="1454067" y="0"/>
                  </a:lnTo>
                  <a:lnTo>
                    <a:pt x="1454067" y="612526"/>
                  </a:lnTo>
                  <a:lnTo>
                    <a:pt x="0" y="612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5400000">
              <a:off x="1689196" y="6115654"/>
              <a:ext cx="1454068" cy="612526"/>
            </a:xfrm>
            <a:custGeom>
              <a:avLst/>
              <a:gdLst/>
              <a:ahLst/>
              <a:cxnLst/>
              <a:rect l="l" t="t" r="r" b="b"/>
              <a:pathLst>
                <a:path w="1454068" h="612526">
                  <a:moveTo>
                    <a:pt x="0" y="0"/>
                  </a:moveTo>
                  <a:lnTo>
                    <a:pt x="1454067" y="0"/>
                  </a:lnTo>
                  <a:lnTo>
                    <a:pt x="1454067" y="612526"/>
                  </a:lnTo>
                  <a:lnTo>
                    <a:pt x="0" y="612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rot="5400000">
              <a:off x="1689196" y="9634380"/>
              <a:ext cx="1454068" cy="612526"/>
            </a:xfrm>
            <a:custGeom>
              <a:avLst/>
              <a:gdLst/>
              <a:ahLst/>
              <a:cxnLst/>
              <a:rect l="l" t="t" r="r" b="b"/>
              <a:pathLst>
                <a:path w="1454068" h="612526">
                  <a:moveTo>
                    <a:pt x="0" y="0"/>
                  </a:moveTo>
                  <a:lnTo>
                    <a:pt x="1454067" y="0"/>
                  </a:lnTo>
                  <a:lnTo>
                    <a:pt x="1454067" y="612526"/>
                  </a:lnTo>
                  <a:lnTo>
                    <a:pt x="0" y="612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a:off x="4991701" y="4076218"/>
              <a:ext cx="1454068" cy="612526"/>
            </a:xfrm>
            <a:custGeom>
              <a:avLst/>
              <a:gdLst/>
              <a:ahLst/>
              <a:cxnLst/>
              <a:rect l="l" t="t" r="r" b="b"/>
              <a:pathLst>
                <a:path w="1454068" h="612526">
                  <a:moveTo>
                    <a:pt x="0" y="0"/>
                  </a:moveTo>
                  <a:lnTo>
                    <a:pt x="1454068" y="0"/>
                  </a:lnTo>
                  <a:lnTo>
                    <a:pt x="1454068" y="612525"/>
                  </a:lnTo>
                  <a:lnTo>
                    <a:pt x="0" y="612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10800000">
              <a:off x="4991701" y="4688743"/>
              <a:ext cx="1454068" cy="612526"/>
            </a:xfrm>
            <a:custGeom>
              <a:avLst/>
              <a:gdLst/>
              <a:ahLst/>
              <a:cxnLst/>
              <a:rect l="l" t="t" r="r" b="b"/>
              <a:pathLst>
                <a:path w="1454068" h="612526">
                  <a:moveTo>
                    <a:pt x="0" y="0"/>
                  </a:moveTo>
                  <a:lnTo>
                    <a:pt x="1454068" y="0"/>
                  </a:lnTo>
                  <a:lnTo>
                    <a:pt x="1454068" y="612526"/>
                  </a:lnTo>
                  <a:lnTo>
                    <a:pt x="0" y="612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590467" y="-228600"/>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8763000" y="-24452"/>
            <a:ext cx="8345510" cy="10287000"/>
          </a:xfrm>
          <a:custGeom>
            <a:avLst/>
            <a:gdLst/>
            <a:ahLst/>
            <a:cxnLst/>
            <a:rect l="l" t="t" r="r" b="b"/>
            <a:pathLst>
              <a:path w="8345510" h="10287000">
                <a:moveTo>
                  <a:pt x="0" y="0"/>
                </a:moveTo>
                <a:lnTo>
                  <a:pt x="8345510" y="0"/>
                </a:lnTo>
                <a:lnTo>
                  <a:pt x="8345510" y="10287000"/>
                </a:lnTo>
                <a:lnTo>
                  <a:pt x="0" y="10287000"/>
                </a:lnTo>
                <a:lnTo>
                  <a:pt x="0" y="0"/>
                </a:lnTo>
                <a:close/>
              </a:path>
            </a:pathLst>
          </a:custGeom>
          <a:blipFill>
            <a:blip r:embed="rId2"/>
            <a:stretch>
              <a:fillRect/>
            </a:stretch>
          </a:blipFill>
        </p:spPr>
      </p:sp>
      <p:sp>
        <p:nvSpPr>
          <p:cNvPr id="6" name="TextBox 6"/>
          <p:cNvSpPr txBox="1"/>
          <p:nvPr/>
        </p:nvSpPr>
        <p:spPr>
          <a:xfrm>
            <a:off x="574068" y="3253662"/>
            <a:ext cx="7644135" cy="1320165"/>
          </a:xfrm>
          <a:prstGeom prst="rect">
            <a:avLst/>
          </a:prstGeom>
        </p:spPr>
        <p:txBody>
          <a:bodyPr lIns="0" tIns="0" rIns="0" bIns="0" rtlCol="0" anchor="t">
            <a:spAutoFit/>
          </a:bodyPr>
          <a:lstStyle/>
          <a:p>
            <a:pPr>
              <a:lnSpc>
                <a:spcPts val="9660"/>
              </a:lnSpc>
              <a:spcBef>
                <a:spcPct val="0"/>
              </a:spcBef>
            </a:pPr>
            <a:r>
              <a:rPr lang="en-US" sz="6900">
                <a:solidFill>
                  <a:srgbClr val="3B4A52"/>
                </a:solidFill>
                <a:latin typeface="Calibri (MS) Bold"/>
              </a:rPr>
              <a:t>MÔ HÌNH HỆ THỐNG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334570" y="-228600"/>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10125821" y="0"/>
            <a:ext cx="8162179" cy="10287000"/>
            <a:chOff x="0" y="0"/>
            <a:chExt cx="2149710" cy="2709333"/>
          </a:xfrm>
        </p:grpSpPr>
        <p:sp>
          <p:nvSpPr>
            <p:cNvPr id="6" name="Freeform 6"/>
            <p:cNvSpPr/>
            <p:nvPr/>
          </p:nvSpPr>
          <p:spPr>
            <a:xfrm>
              <a:off x="0" y="0"/>
              <a:ext cx="2149710" cy="2709333"/>
            </a:xfrm>
            <a:custGeom>
              <a:avLst/>
              <a:gdLst/>
              <a:ahLst/>
              <a:cxnLst/>
              <a:rect l="l" t="t" r="r" b="b"/>
              <a:pathLst>
                <a:path w="2149710" h="2709333">
                  <a:moveTo>
                    <a:pt x="0" y="0"/>
                  </a:moveTo>
                  <a:lnTo>
                    <a:pt x="2149710" y="0"/>
                  </a:lnTo>
                  <a:lnTo>
                    <a:pt x="2149710"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TextBox 8"/>
          <p:cNvSpPr txBox="1"/>
          <p:nvPr/>
        </p:nvSpPr>
        <p:spPr>
          <a:xfrm>
            <a:off x="6383905" y="3447301"/>
            <a:ext cx="5520190" cy="2902586"/>
          </a:xfrm>
          <a:prstGeom prst="rect">
            <a:avLst/>
          </a:prstGeom>
        </p:spPr>
        <p:txBody>
          <a:bodyPr lIns="0" tIns="0" rIns="0" bIns="0" rtlCol="0" anchor="t">
            <a:spAutoFit/>
          </a:bodyPr>
          <a:lstStyle/>
          <a:p>
            <a:pPr algn="ctr">
              <a:lnSpc>
                <a:spcPts val="21139"/>
              </a:lnSpc>
              <a:spcBef>
                <a:spcPct val="0"/>
              </a:spcBef>
            </a:pPr>
            <a:r>
              <a:rPr lang="en-US" sz="15099">
                <a:solidFill>
                  <a:srgbClr val="3B4A52"/>
                </a:solidFill>
                <a:latin typeface="Calibri (MS) Bold"/>
              </a:rPr>
              <a:t>DEMO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158733" y="1687605"/>
            <a:ext cx="10815124" cy="6911790"/>
            <a:chOff x="0" y="0"/>
            <a:chExt cx="2848428" cy="1820389"/>
          </a:xfrm>
        </p:grpSpPr>
        <p:sp>
          <p:nvSpPr>
            <p:cNvPr id="3" name="Freeform 3"/>
            <p:cNvSpPr/>
            <p:nvPr/>
          </p:nvSpPr>
          <p:spPr>
            <a:xfrm>
              <a:off x="0" y="0"/>
              <a:ext cx="2848428" cy="1820389"/>
            </a:xfrm>
            <a:custGeom>
              <a:avLst/>
              <a:gdLst/>
              <a:ahLst/>
              <a:cxnLst/>
              <a:rect l="l" t="t" r="r" b="b"/>
              <a:pathLst>
                <a:path w="2848428" h="1820389">
                  <a:moveTo>
                    <a:pt x="0" y="0"/>
                  </a:moveTo>
                  <a:lnTo>
                    <a:pt x="2848428" y="0"/>
                  </a:lnTo>
                  <a:lnTo>
                    <a:pt x="2848428" y="1820389"/>
                  </a:lnTo>
                  <a:lnTo>
                    <a:pt x="0" y="1820389"/>
                  </a:lnTo>
                  <a:close/>
                </a:path>
              </a:pathLst>
            </a:custGeom>
            <a:solidFill>
              <a:srgbClr val="798F9B">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TextBox 5"/>
          <p:cNvSpPr txBox="1"/>
          <p:nvPr/>
        </p:nvSpPr>
        <p:spPr>
          <a:xfrm>
            <a:off x="2647809" y="3529330"/>
            <a:ext cx="12992382" cy="2914016"/>
          </a:xfrm>
          <a:prstGeom prst="rect">
            <a:avLst/>
          </a:prstGeom>
        </p:spPr>
        <p:txBody>
          <a:bodyPr lIns="0" tIns="0" rIns="0" bIns="0" rtlCol="0" anchor="t">
            <a:spAutoFit/>
          </a:bodyPr>
          <a:lstStyle/>
          <a:p>
            <a:pPr algn="ctr">
              <a:lnSpc>
                <a:spcPts val="11059"/>
              </a:lnSpc>
              <a:spcBef>
                <a:spcPct val="0"/>
              </a:spcBef>
            </a:pPr>
            <a:r>
              <a:rPr lang="en-US" sz="7899">
                <a:solidFill>
                  <a:srgbClr val="000000"/>
                </a:solidFill>
                <a:latin typeface="Calibri (MS) Bold"/>
              </a:rPr>
              <a:t>CẢM ƠN THẦY CÔ VÀ CÁC BẠN ĐÃ LẮNG NGHE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23566"/>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7745979" y="0"/>
            <a:ext cx="10542021" cy="10287000"/>
            <a:chOff x="0" y="0"/>
            <a:chExt cx="2776499" cy="2709333"/>
          </a:xfrm>
        </p:grpSpPr>
        <p:sp>
          <p:nvSpPr>
            <p:cNvPr id="6" name="Freeform 6"/>
            <p:cNvSpPr/>
            <p:nvPr/>
          </p:nvSpPr>
          <p:spPr>
            <a:xfrm>
              <a:off x="0" y="0"/>
              <a:ext cx="2776499" cy="2709333"/>
            </a:xfrm>
            <a:custGeom>
              <a:avLst/>
              <a:gdLst/>
              <a:ahLst/>
              <a:cxnLst/>
              <a:rect l="l" t="t" r="r" b="b"/>
              <a:pathLst>
                <a:path w="2776499" h="2709333">
                  <a:moveTo>
                    <a:pt x="0" y="0"/>
                  </a:moveTo>
                  <a:lnTo>
                    <a:pt x="2776499" y="0"/>
                  </a:lnTo>
                  <a:lnTo>
                    <a:pt x="2776499"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TextBox 8"/>
          <p:cNvSpPr txBox="1"/>
          <p:nvPr/>
        </p:nvSpPr>
        <p:spPr>
          <a:xfrm>
            <a:off x="3894848" y="3859213"/>
            <a:ext cx="10498304" cy="2120817"/>
          </a:xfrm>
          <a:prstGeom prst="rect">
            <a:avLst/>
          </a:prstGeom>
        </p:spPr>
        <p:txBody>
          <a:bodyPr lIns="0" tIns="0" rIns="0" bIns="0" rtlCol="0" anchor="t">
            <a:spAutoFit/>
          </a:bodyPr>
          <a:lstStyle/>
          <a:p>
            <a:pPr>
              <a:lnSpc>
                <a:spcPts val="15400"/>
              </a:lnSpc>
              <a:spcBef>
                <a:spcPct val="0"/>
              </a:spcBef>
            </a:pPr>
            <a:r>
              <a:rPr lang="en-US" sz="11000">
                <a:solidFill>
                  <a:srgbClr val="3B4A52"/>
                </a:solidFill>
                <a:latin typeface="Calibri (MS) Bold"/>
              </a:rPr>
              <a:t>APACHE SPARK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45005" y="3122942"/>
            <a:ext cx="9189005" cy="5012185"/>
          </a:xfrm>
          <a:custGeom>
            <a:avLst/>
            <a:gdLst/>
            <a:ahLst/>
            <a:cxnLst/>
            <a:rect l="l" t="t" r="r" b="b"/>
            <a:pathLst>
              <a:path w="9189005" h="5012185">
                <a:moveTo>
                  <a:pt x="0" y="0"/>
                </a:moveTo>
                <a:lnTo>
                  <a:pt x="9189005" y="0"/>
                </a:lnTo>
                <a:lnTo>
                  <a:pt x="9189005" y="5012185"/>
                </a:lnTo>
                <a:lnTo>
                  <a:pt x="0" y="5012185"/>
                </a:lnTo>
                <a:lnTo>
                  <a:pt x="0" y="0"/>
                </a:lnTo>
                <a:close/>
              </a:path>
            </a:pathLst>
          </a:custGeom>
          <a:blipFill>
            <a:blip r:embed="rId3"/>
            <a:stretch>
              <a:fillRect/>
            </a:stretch>
          </a:blipFill>
        </p:spPr>
      </p:sp>
      <p:sp>
        <p:nvSpPr>
          <p:cNvPr id="3" name="TextBox 3"/>
          <p:cNvSpPr txBox="1"/>
          <p:nvPr/>
        </p:nvSpPr>
        <p:spPr>
          <a:xfrm>
            <a:off x="0" y="866775"/>
            <a:ext cx="7036623" cy="1342942"/>
          </a:xfrm>
          <a:prstGeom prst="rect">
            <a:avLst/>
          </a:prstGeom>
        </p:spPr>
        <p:txBody>
          <a:bodyPr lIns="0" tIns="0" rIns="0" bIns="0" rtlCol="0" anchor="t">
            <a:spAutoFit/>
          </a:bodyPr>
          <a:lstStyle/>
          <a:p>
            <a:pPr algn="ctr">
              <a:lnSpc>
                <a:spcPts val="9359"/>
              </a:lnSpc>
            </a:pPr>
            <a:r>
              <a:rPr lang="en-US" sz="7799">
                <a:solidFill>
                  <a:srgbClr val="3B4A52"/>
                </a:solidFill>
                <a:latin typeface="Calibri (MS) Bold"/>
              </a:rPr>
              <a:t>TỔNG QUAN</a:t>
            </a:r>
          </a:p>
        </p:txBody>
      </p:sp>
      <p:grpSp>
        <p:nvGrpSpPr>
          <p:cNvPr id="4" name="Group 3">
            <a:extLst>
              <a:ext uri="{FF2B5EF4-FFF2-40B4-BE49-F238E27FC236}">
                <a16:creationId xmlns:a16="http://schemas.microsoft.com/office/drawing/2014/main" id="{A30486E1-1B3A-6BA5-FB4E-B874F134EA36}"/>
              </a:ext>
            </a:extLst>
          </p:cNvPr>
          <p:cNvGrpSpPr/>
          <p:nvPr/>
        </p:nvGrpSpPr>
        <p:grpSpPr>
          <a:xfrm>
            <a:off x="9372600" y="2491848"/>
            <a:ext cx="8594719" cy="1262188"/>
            <a:chOff x="997278" y="2833646"/>
            <a:chExt cx="13693441" cy="1262188"/>
          </a:xfrm>
        </p:grpSpPr>
        <p:sp>
          <p:nvSpPr>
            <p:cNvPr id="5" name="Rectangle 4">
              <a:extLst>
                <a:ext uri="{FF2B5EF4-FFF2-40B4-BE49-F238E27FC236}">
                  <a16:creationId xmlns:a16="http://schemas.microsoft.com/office/drawing/2014/main" id="{0E694B39-07FA-49DD-8B5E-A1C2110E685E}"/>
                </a:ext>
              </a:extLst>
            </p:cNvPr>
            <p:cNvSpPr/>
            <p:nvPr/>
          </p:nvSpPr>
          <p:spPr>
            <a:xfrm>
              <a:off x="997278" y="2833647"/>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DBDE920F-70FC-72DB-23E8-EA652E57F9CB}"/>
                </a:ext>
              </a:extLst>
            </p:cNvPr>
            <p:cNvSpPr txBox="1"/>
            <p:nvPr/>
          </p:nvSpPr>
          <p:spPr>
            <a:xfrm>
              <a:off x="997278" y="2833646"/>
              <a:ext cx="13693441" cy="584775"/>
            </a:xfrm>
            <a:prstGeom prst="rect">
              <a:avLst/>
            </a:prstGeom>
            <a:noFill/>
          </p:spPr>
          <p:txBody>
            <a:bodyPr wrap="square" rtlCol="0">
              <a:spAutoFit/>
            </a:bodyPr>
            <a:lstStyle/>
            <a:p>
              <a:pPr marL="457200" indent="-457200">
                <a:buFont typeface="Arial" panose="020B0604020202020204" pitchFamily="34" charset="0"/>
                <a:buChar char="•"/>
              </a:pPr>
              <a:r>
                <a:rPr lang="vi-VN" sz="3200" b="0" i="0" dirty="0">
                  <a:latin typeface="Bitter"/>
                </a:rPr>
                <a:t>Khái niệm</a:t>
              </a:r>
              <a:endParaRPr lang="vi-VN" dirty="0"/>
            </a:p>
          </p:txBody>
        </p:sp>
      </p:grpSp>
      <p:grpSp>
        <p:nvGrpSpPr>
          <p:cNvPr id="7" name="Group 6">
            <a:extLst>
              <a:ext uri="{FF2B5EF4-FFF2-40B4-BE49-F238E27FC236}">
                <a16:creationId xmlns:a16="http://schemas.microsoft.com/office/drawing/2014/main" id="{638E3E1A-C665-9E99-E014-FB00F38FD9F0}"/>
              </a:ext>
            </a:extLst>
          </p:cNvPr>
          <p:cNvGrpSpPr/>
          <p:nvPr/>
        </p:nvGrpSpPr>
        <p:grpSpPr>
          <a:xfrm>
            <a:off x="9372599" y="4864695"/>
            <a:ext cx="8594720" cy="1262187"/>
            <a:chOff x="997277" y="5206493"/>
            <a:chExt cx="13693442" cy="1262187"/>
          </a:xfrm>
        </p:grpSpPr>
        <p:sp>
          <p:nvSpPr>
            <p:cNvPr id="8" name="Rectangle 7">
              <a:extLst>
                <a:ext uri="{FF2B5EF4-FFF2-40B4-BE49-F238E27FC236}">
                  <a16:creationId xmlns:a16="http://schemas.microsoft.com/office/drawing/2014/main" id="{CC84B1E0-684C-79E9-25AE-00DCB8F785A1}"/>
                </a:ext>
              </a:extLst>
            </p:cNvPr>
            <p:cNvSpPr/>
            <p:nvPr/>
          </p:nvSpPr>
          <p:spPr>
            <a:xfrm>
              <a:off x="997278" y="5206493"/>
              <a:ext cx="13693441" cy="1262187"/>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2F312A64-1256-7034-6EF3-ABBF75A575EE}"/>
                </a:ext>
              </a:extLst>
            </p:cNvPr>
            <p:cNvSpPr txBox="1"/>
            <p:nvPr/>
          </p:nvSpPr>
          <p:spPr>
            <a:xfrm>
              <a:off x="997277" y="5206493"/>
              <a:ext cx="13693440" cy="584775"/>
            </a:xfrm>
            <a:prstGeom prst="rect">
              <a:avLst/>
            </a:prstGeom>
            <a:noFill/>
          </p:spPr>
          <p:txBody>
            <a:bodyPr wrap="square" rtlCol="0">
              <a:spAutoFit/>
            </a:bodyPr>
            <a:lstStyle/>
            <a:p>
              <a:pPr marL="457200" indent="-457200">
                <a:buFont typeface="Arial" panose="020B0604020202020204" pitchFamily="34" charset="0"/>
                <a:buChar char="•"/>
              </a:pPr>
              <a:r>
                <a:rPr lang="vi-VN" sz="3200" b="0" i="0" dirty="0">
                  <a:latin typeface="Bitter"/>
                </a:rPr>
                <a:t>Thành phần</a:t>
              </a:r>
              <a:endParaRPr lang="vi-VN" dirty="0"/>
            </a:p>
          </p:txBody>
        </p:sp>
      </p:grpSp>
      <p:grpSp>
        <p:nvGrpSpPr>
          <p:cNvPr id="10" name="Group 9">
            <a:extLst>
              <a:ext uri="{FF2B5EF4-FFF2-40B4-BE49-F238E27FC236}">
                <a16:creationId xmlns:a16="http://schemas.microsoft.com/office/drawing/2014/main" id="{FAE4B175-1EF1-F312-AC89-3F7283A33866}"/>
              </a:ext>
            </a:extLst>
          </p:cNvPr>
          <p:cNvGrpSpPr/>
          <p:nvPr/>
        </p:nvGrpSpPr>
        <p:grpSpPr>
          <a:xfrm>
            <a:off x="9372599" y="7237541"/>
            <a:ext cx="8594720" cy="1262187"/>
            <a:chOff x="997277" y="7579339"/>
            <a:chExt cx="13693442" cy="1262187"/>
          </a:xfrm>
        </p:grpSpPr>
        <p:sp>
          <p:nvSpPr>
            <p:cNvPr id="11" name="Rectangle 10">
              <a:extLst>
                <a:ext uri="{FF2B5EF4-FFF2-40B4-BE49-F238E27FC236}">
                  <a16:creationId xmlns:a16="http://schemas.microsoft.com/office/drawing/2014/main" id="{56F387D8-FD83-6CFF-0FA0-CB50F8C64FD4}"/>
                </a:ext>
              </a:extLst>
            </p:cNvPr>
            <p:cNvSpPr/>
            <p:nvPr/>
          </p:nvSpPr>
          <p:spPr>
            <a:xfrm>
              <a:off x="997278" y="7579339"/>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E3B1E6AC-BF20-8CE8-C5A7-B8F2A6664D82}"/>
                </a:ext>
              </a:extLst>
            </p:cNvPr>
            <p:cNvSpPr txBox="1"/>
            <p:nvPr/>
          </p:nvSpPr>
          <p:spPr>
            <a:xfrm>
              <a:off x="997277" y="7579339"/>
              <a:ext cx="13693440" cy="584775"/>
            </a:xfrm>
            <a:prstGeom prst="rect">
              <a:avLst/>
            </a:prstGeom>
            <a:noFill/>
          </p:spPr>
          <p:txBody>
            <a:bodyPr wrap="square" rtlCol="0">
              <a:spAutoFit/>
            </a:bodyPr>
            <a:lstStyle/>
            <a:p>
              <a:pPr marL="457200" indent="-457200">
                <a:buFont typeface="Arial" panose="020B0604020202020204" pitchFamily="34" charset="0"/>
                <a:buChar char="•"/>
              </a:pPr>
              <a:r>
                <a:rPr lang="vi-VN" sz="3200" b="0" i="0" dirty="0">
                  <a:latin typeface="Bitter"/>
                </a:rPr>
                <a:t>Tính năng</a:t>
              </a:r>
              <a:endParaRPr lang="vi-VN"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10744200" y="3122942"/>
            <a:ext cx="9189005" cy="5012185"/>
          </a:xfrm>
          <a:custGeom>
            <a:avLst/>
            <a:gdLst/>
            <a:ahLst/>
            <a:cxnLst/>
            <a:rect l="l" t="t" r="r" b="b"/>
            <a:pathLst>
              <a:path w="9189005" h="5012185">
                <a:moveTo>
                  <a:pt x="0" y="0"/>
                </a:moveTo>
                <a:lnTo>
                  <a:pt x="9189005" y="0"/>
                </a:lnTo>
                <a:lnTo>
                  <a:pt x="9189005" y="5012185"/>
                </a:lnTo>
                <a:lnTo>
                  <a:pt x="0" y="5012185"/>
                </a:lnTo>
                <a:lnTo>
                  <a:pt x="0" y="0"/>
                </a:lnTo>
                <a:close/>
              </a:path>
            </a:pathLst>
          </a:custGeom>
          <a:blipFill>
            <a:blip r:embed="rId3"/>
            <a:stretch>
              <a:fillRect/>
            </a:stretch>
          </a:blipFill>
        </p:spPr>
      </p:sp>
      <p:sp>
        <p:nvSpPr>
          <p:cNvPr id="3" name="TextBox 3"/>
          <p:cNvSpPr txBox="1"/>
          <p:nvPr/>
        </p:nvSpPr>
        <p:spPr>
          <a:xfrm>
            <a:off x="-10134600" y="808931"/>
            <a:ext cx="7036623" cy="1342942"/>
          </a:xfrm>
          <a:prstGeom prst="rect">
            <a:avLst/>
          </a:prstGeom>
        </p:spPr>
        <p:txBody>
          <a:bodyPr lIns="0" tIns="0" rIns="0" bIns="0" rtlCol="0" anchor="t">
            <a:spAutoFit/>
          </a:bodyPr>
          <a:lstStyle/>
          <a:p>
            <a:pPr algn="ctr">
              <a:lnSpc>
                <a:spcPts val="9359"/>
              </a:lnSpc>
            </a:pPr>
            <a:r>
              <a:rPr lang="en-US" sz="7799" dirty="0">
                <a:solidFill>
                  <a:srgbClr val="3B4A52"/>
                </a:solidFill>
                <a:latin typeface="Calibri (MS) Bold"/>
              </a:rPr>
              <a:t>TỔNG QUAN</a:t>
            </a:r>
          </a:p>
        </p:txBody>
      </p:sp>
      <p:grpSp>
        <p:nvGrpSpPr>
          <p:cNvPr id="4" name="Group 3">
            <a:extLst>
              <a:ext uri="{FF2B5EF4-FFF2-40B4-BE49-F238E27FC236}">
                <a16:creationId xmlns:a16="http://schemas.microsoft.com/office/drawing/2014/main" id="{A30486E1-1B3A-6BA5-FB4E-B874F134EA36}"/>
              </a:ext>
            </a:extLst>
          </p:cNvPr>
          <p:cNvGrpSpPr/>
          <p:nvPr/>
        </p:nvGrpSpPr>
        <p:grpSpPr>
          <a:xfrm>
            <a:off x="20574000" y="2491848"/>
            <a:ext cx="8594719" cy="1262188"/>
            <a:chOff x="997278" y="2833646"/>
            <a:chExt cx="13693441" cy="1262188"/>
          </a:xfrm>
        </p:grpSpPr>
        <p:sp>
          <p:nvSpPr>
            <p:cNvPr id="5" name="Rectangle 4">
              <a:extLst>
                <a:ext uri="{FF2B5EF4-FFF2-40B4-BE49-F238E27FC236}">
                  <a16:creationId xmlns:a16="http://schemas.microsoft.com/office/drawing/2014/main" id="{0E694B39-07FA-49DD-8B5E-A1C2110E685E}"/>
                </a:ext>
              </a:extLst>
            </p:cNvPr>
            <p:cNvSpPr/>
            <p:nvPr/>
          </p:nvSpPr>
          <p:spPr>
            <a:xfrm>
              <a:off x="997278" y="2833647"/>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TextBox 5">
              <a:extLst>
                <a:ext uri="{FF2B5EF4-FFF2-40B4-BE49-F238E27FC236}">
                  <a16:creationId xmlns:a16="http://schemas.microsoft.com/office/drawing/2014/main" id="{DBDE920F-70FC-72DB-23E8-EA652E57F9CB}"/>
                </a:ext>
              </a:extLst>
            </p:cNvPr>
            <p:cNvSpPr txBox="1"/>
            <p:nvPr/>
          </p:nvSpPr>
          <p:spPr>
            <a:xfrm>
              <a:off x="997278" y="2833646"/>
              <a:ext cx="13693441" cy="584775"/>
            </a:xfrm>
            <a:prstGeom prst="rect">
              <a:avLst/>
            </a:prstGeom>
            <a:noFill/>
          </p:spPr>
          <p:txBody>
            <a:bodyPr wrap="square" rtlCol="0">
              <a:spAutoFit/>
            </a:bodyPr>
            <a:lstStyle/>
            <a:p>
              <a:pPr marL="457200" indent="-457200">
                <a:buFont typeface="Arial" panose="020B0604020202020204" pitchFamily="34" charset="0"/>
                <a:buChar char="•"/>
              </a:pPr>
              <a:r>
                <a:rPr lang="vi-VN" sz="3200" b="0" i="0" dirty="0">
                  <a:latin typeface="Bitter"/>
                </a:rPr>
                <a:t>Khái niệm</a:t>
              </a:r>
              <a:endParaRPr lang="vi-VN" dirty="0"/>
            </a:p>
          </p:txBody>
        </p:sp>
      </p:grpSp>
      <p:grpSp>
        <p:nvGrpSpPr>
          <p:cNvPr id="7" name="Group 6">
            <a:extLst>
              <a:ext uri="{FF2B5EF4-FFF2-40B4-BE49-F238E27FC236}">
                <a16:creationId xmlns:a16="http://schemas.microsoft.com/office/drawing/2014/main" id="{638E3E1A-C665-9E99-E014-FB00F38FD9F0}"/>
              </a:ext>
            </a:extLst>
          </p:cNvPr>
          <p:cNvGrpSpPr/>
          <p:nvPr/>
        </p:nvGrpSpPr>
        <p:grpSpPr>
          <a:xfrm>
            <a:off x="549280" y="495300"/>
            <a:ext cx="8594720" cy="1292533"/>
            <a:chOff x="997277" y="5206493"/>
            <a:chExt cx="13693442" cy="1292533"/>
          </a:xfrm>
        </p:grpSpPr>
        <p:sp>
          <p:nvSpPr>
            <p:cNvPr id="8" name="Rectangle 7">
              <a:extLst>
                <a:ext uri="{FF2B5EF4-FFF2-40B4-BE49-F238E27FC236}">
                  <a16:creationId xmlns:a16="http://schemas.microsoft.com/office/drawing/2014/main" id="{CC84B1E0-684C-79E9-25AE-00DCB8F785A1}"/>
                </a:ext>
              </a:extLst>
            </p:cNvPr>
            <p:cNvSpPr/>
            <p:nvPr/>
          </p:nvSpPr>
          <p:spPr>
            <a:xfrm>
              <a:off x="997278" y="5206493"/>
              <a:ext cx="13693441" cy="1262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2F312A64-1256-7034-6EF3-ABBF75A575EE}"/>
                </a:ext>
              </a:extLst>
            </p:cNvPr>
            <p:cNvSpPr txBox="1"/>
            <p:nvPr/>
          </p:nvSpPr>
          <p:spPr>
            <a:xfrm>
              <a:off x="997277" y="5206493"/>
              <a:ext cx="13693440" cy="1292533"/>
            </a:xfrm>
            <a:prstGeom prst="rect">
              <a:avLst/>
            </a:prstGeom>
            <a:noFill/>
            <a:ln>
              <a:noFill/>
            </a:ln>
          </p:spPr>
          <p:txBody>
            <a:bodyPr wrap="square" rtlCol="0">
              <a:spAutoFit/>
            </a:bodyPr>
            <a:lstStyle/>
            <a:p>
              <a:r>
                <a:rPr lang="vi-VN" sz="7799" dirty="0">
                  <a:solidFill>
                    <a:srgbClr val="3B4A52"/>
                  </a:solidFill>
                  <a:latin typeface="Calibri (MS) Bold"/>
                </a:rPr>
                <a:t>THÀNH PHẦN</a:t>
              </a:r>
            </a:p>
          </p:txBody>
        </p:sp>
      </p:grpSp>
      <p:grpSp>
        <p:nvGrpSpPr>
          <p:cNvPr id="10" name="Group 9">
            <a:extLst>
              <a:ext uri="{FF2B5EF4-FFF2-40B4-BE49-F238E27FC236}">
                <a16:creationId xmlns:a16="http://schemas.microsoft.com/office/drawing/2014/main" id="{FAE4B175-1EF1-F312-AC89-3F7283A33866}"/>
              </a:ext>
            </a:extLst>
          </p:cNvPr>
          <p:cNvGrpSpPr/>
          <p:nvPr/>
        </p:nvGrpSpPr>
        <p:grpSpPr>
          <a:xfrm>
            <a:off x="21640800" y="5924959"/>
            <a:ext cx="8594720" cy="1262187"/>
            <a:chOff x="997277" y="7579339"/>
            <a:chExt cx="13693442" cy="1262187"/>
          </a:xfrm>
        </p:grpSpPr>
        <p:sp>
          <p:nvSpPr>
            <p:cNvPr id="11" name="Rectangle 10">
              <a:extLst>
                <a:ext uri="{FF2B5EF4-FFF2-40B4-BE49-F238E27FC236}">
                  <a16:creationId xmlns:a16="http://schemas.microsoft.com/office/drawing/2014/main" id="{56F387D8-FD83-6CFF-0FA0-CB50F8C64FD4}"/>
                </a:ext>
              </a:extLst>
            </p:cNvPr>
            <p:cNvSpPr/>
            <p:nvPr/>
          </p:nvSpPr>
          <p:spPr>
            <a:xfrm>
              <a:off x="997278" y="7579339"/>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E3B1E6AC-BF20-8CE8-C5A7-B8F2A6664D82}"/>
                </a:ext>
              </a:extLst>
            </p:cNvPr>
            <p:cNvSpPr txBox="1"/>
            <p:nvPr/>
          </p:nvSpPr>
          <p:spPr>
            <a:xfrm>
              <a:off x="997277" y="7579339"/>
              <a:ext cx="13693440" cy="584775"/>
            </a:xfrm>
            <a:prstGeom prst="rect">
              <a:avLst/>
            </a:prstGeom>
            <a:noFill/>
          </p:spPr>
          <p:txBody>
            <a:bodyPr wrap="square" rtlCol="0">
              <a:spAutoFit/>
            </a:bodyPr>
            <a:lstStyle/>
            <a:p>
              <a:pPr marL="457200" indent="-457200">
                <a:buFont typeface="Arial" panose="020B0604020202020204" pitchFamily="34" charset="0"/>
                <a:buChar char="•"/>
              </a:pPr>
              <a:r>
                <a:rPr lang="vi-VN" sz="3200" b="0" i="0" dirty="0">
                  <a:latin typeface="Bitter"/>
                </a:rPr>
                <a:t>Tính năng</a:t>
              </a:r>
              <a:endParaRPr lang="vi-VN" dirty="0"/>
            </a:p>
          </p:txBody>
        </p:sp>
      </p:grpSp>
      <p:pic>
        <p:nvPicPr>
          <p:cNvPr id="13" name="Picture 12">
            <a:extLst>
              <a:ext uri="{FF2B5EF4-FFF2-40B4-BE49-F238E27FC236}">
                <a16:creationId xmlns:a16="http://schemas.microsoft.com/office/drawing/2014/main" id="{0734D731-FA30-D7D9-75C6-C6EAC3917241}"/>
              </a:ext>
            </a:extLst>
          </p:cNvPr>
          <p:cNvPicPr>
            <a:picLocks noChangeAspect="1"/>
          </p:cNvPicPr>
          <p:nvPr/>
        </p:nvPicPr>
        <p:blipFill>
          <a:blip r:embed="rId4"/>
          <a:stretch>
            <a:fillRect/>
          </a:stretch>
        </p:blipFill>
        <p:spPr>
          <a:xfrm>
            <a:off x="5065251" y="1757487"/>
            <a:ext cx="8157498" cy="8153400"/>
          </a:xfrm>
          <a:prstGeom prst="rect">
            <a:avLst/>
          </a:prstGeom>
        </p:spPr>
      </p:pic>
      <p:pic>
        <p:nvPicPr>
          <p:cNvPr id="14" name="Picture 13">
            <a:extLst>
              <a:ext uri="{FF2B5EF4-FFF2-40B4-BE49-F238E27FC236}">
                <a16:creationId xmlns:a16="http://schemas.microsoft.com/office/drawing/2014/main" id="{B9B126DC-8FE7-30B5-DDB5-0CFA9AFAA2E7}"/>
              </a:ext>
            </a:extLst>
          </p:cNvPr>
          <p:cNvPicPr>
            <a:picLocks noChangeAspect="1"/>
          </p:cNvPicPr>
          <p:nvPr/>
        </p:nvPicPr>
        <p:blipFill>
          <a:blip r:embed="rId5"/>
          <a:stretch>
            <a:fillRect/>
          </a:stretch>
        </p:blipFill>
        <p:spPr>
          <a:xfrm>
            <a:off x="2590800" y="10629900"/>
            <a:ext cx="13900085" cy="7901101"/>
          </a:xfrm>
          <a:prstGeom prst="rect">
            <a:avLst/>
          </a:prstGeom>
        </p:spPr>
      </p:pic>
    </p:spTree>
    <p:extLst>
      <p:ext uri="{BB962C8B-B14F-4D97-AF65-F5344CB8AC3E}">
        <p14:creationId xmlns:p14="http://schemas.microsoft.com/office/powerpoint/2010/main" val="3125136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10744200" y="3122942"/>
            <a:ext cx="9189005" cy="5012185"/>
          </a:xfrm>
          <a:custGeom>
            <a:avLst/>
            <a:gdLst/>
            <a:ahLst/>
            <a:cxnLst/>
            <a:rect l="l" t="t" r="r" b="b"/>
            <a:pathLst>
              <a:path w="9189005" h="5012185">
                <a:moveTo>
                  <a:pt x="0" y="0"/>
                </a:moveTo>
                <a:lnTo>
                  <a:pt x="9189005" y="0"/>
                </a:lnTo>
                <a:lnTo>
                  <a:pt x="9189005" y="5012185"/>
                </a:lnTo>
                <a:lnTo>
                  <a:pt x="0" y="5012185"/>
                </a:lnTo>
                <a:lnTo>
                  <a:pt x="0" y="0"/>
                </a:lnTo>
                <a:close/>
              </a:path>
            </a:pathLst>
          </a:custGeom>
          <a:blipFill>
            <a:blip r:embed="rId3"/>
            <a:stretch>
              <a:fillRect/>
            </a:stretch>
          </a:blipFill>
        </p:spPr>
      </p:sp>
      <p:sp>
        <p:nvSpPr>
          <p:cNvPr id="3" name="TextBox 3"/>
          <p:cNvSpPr txBox="1"/>
          <p:nvPr/>
        </p:nvSpPr>
        <p:spPr>
          <a:xfrm>
            <a:off x="-10134600" y="808931"/>
            <a:ext cx="7036623" cy="1342942"/>
          </a:xfrm>
          <a:prstGeom prst="rect">
            <a:avLst/>
          </a:prstGeom>
        </p:spPr>
        <p:txBody>
          <a:bodyPr lIns="0" tIns="0" rIns="0" bIns="0" rtlCol="0" anchor="t">
            <a:spAutoFit/>
          </a:bodyPr>
          <a:lstStyle/>
          <a:p>
            <a:pPr algn="ctr">
              <a:lnSpc>
                <a:spcPts val="9359"/>
              </a:lnSpc>
            </a:pPr>
            <a:r>
              <a:rPr lang="en-US" sz="7799" dirty="0">
                <a:solidFill>
                  <a:srgbClr val="3B4A52"/>
                </a:solidFill>
                <a:latin typeface="Calibri (MS) Bold"/>
              </a:rPr>
              <a:t>TỔNG QUAN</a:t>
            </a:r>
          </a:p>
        </p:txBody>
      </p:sp>
      <p:grpSp>
        <p:nvGrpSpPr>
          <p:cNvPr id="4" name="Group 3">
            <a:extLst>
              <a:ext uri="{FF2B5EF4-FFF2-40B4-BE49-F238E27FC236}">
                <a16:creationId xmlns:a16="http://schemas.microsoft.com/office/drawing/2014/main" id="{A30486E1-1B3A-6BA5-FB4E-B874F134EA36}"/>
              </a:ext>
            </a:extLst>
          </p:cNvPr>
          <p:cNvGrpSpPr/>
          <p:nvPr/>
        </p:nvGrpSpPr>
        <p:grpSpPr>
          <a:xfrm>
            <a:off x="20574000" y="2491848"/>
            <a:ext cx="8594719" cy="1262188"/>
            <a:chOff x="997278" y="2833646"/>
            <a:chExt cx="13693441" cy="1262188"/>
          </a:xfrm>
        </p:grpSpPr>
        <p:sp>
          <p:nvSpPr>
            <p:cNvPr id="5" name="Rectangle 4">
              <a:extLst>
                <a:ext uri="{FF2B5EF4-FFF2-40B4-BE49-F238E27FC236}">
                  <a16:creationId xmlns:a16="http://schemas.microsoft.com/office/drawing/2014/main" id="{0E694B39-07FA-49DD-8B5E-A1C2110E685E}"/>
                </a:ext>
              </a:extLst>
            </p:cNvPr>
            <p:cNvSpPr/>
            <p:nvPr/>
          </p:nvSpPr>
          <p:spPr>
            <a:xfrm>
              <a:off x="997278" y="2833647"/>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TextBox 5">
              <a:extLst>
                <a:ext uri="{FF2B5EF4-FFF2-40B4-BE49-F238E27FC236}">
                  <a16:creationId xmlns:a16="http://schemas.microsoft.com/office/drawing/2014/main" id="{DBDE920F-70FC-72DB-23E8-EA652E57F9CB}"/>
                </a:ext>
              </a:extLst>
            </p:cNvPr>
            <p:cNvSpPr txBox="1"/>
            <p:nvPr/>
          </p:nvSpPr>
          <p:spPr>
            <a:xfrm>
              <a:off x="997278" y="2833646"/>
              <a:ext cx="13693441" cy="584775"/>
            </a:xfrm>
            <a:prstGeom prst="rect">
              <a:avLst/>
            </a:prstGeom>
            <a:noFill/>
          </p:spPr>
          <p:txBody>
            <a:bodyPr wrap="square" rtlCol="0">
              <a:spAutoFit/>
            </a:bodyPr>
            <a:lstStyle/>
            <a:p>
              <a:pPr marL="457200" indent="-457200">
                <a:buFont typeface="Arial" panose="020B0604020202020204" pitchFamily="34" charset="0"/>
                <a:buChar char="•"/>
              </a:pPr>
              <a:r>
                <a:rPr lang="vi-VN" sz="3200" b="0" i="0" dirty="0">
                  <a:latin typeface="Bitter"/>
                </a:rPr>
                <a:t>Khái niệm</a:t>
              </a:r>
              <a:endParaRPr lang="vi-VN" dirty="0"/>
            </a:p>
          </p:txBody>
        </p:sp>
      </p:grpSp>
      <p:grpSp>
        <p:nvGrpSpPr>
          <p:cNvPr id="7" name="Group 6">
            <a:extLst>
              <a:ext uri="{FF2B5EF4-FFF2-40B4-BE49-F238E27FC236}">
                <a16:creationId xmlns:a16="http://schemas.microsoft.com/office/drawing/2014/main" id="{638E3E1A-C665-9E99-E014-FB00F38FD9F0}"/>
              </a:ext>
            </a:extLst>
          </p:cNvPr>
          <p:cNvGrpSpPr/>
          <p:nvPr/>
        </p:nvGrpSpPr>
        <p:grpSpPr>
          <a:xfrm>
            <a:off x="549280" y="495300"/>
            <a:ext cx="8594720" cy="1292533"/>
            <a:chOff x="997277" y="5206493"/>
            <a:chExt cx="13693442" cy="1292533"/>
          </a:xfrm>
        </p:grpSpPr>
        <p:sp>
          <p:nvSpPr>
            <p:cNvPr id="8" name="Rectangle 7">
              <a:extLst>
                <a:ext uri="{FF2B5EF4-FFF2-40B4-BE49-F238E27FC236}">
                  <a16:creationId xmlns:a16="http://schemas.microsoft.com/office/drawing/2014/main" id="{CC84B1E0-684C-79E9-25AE-00DCB8F785A1}"/>
                </a:ext>
              </a:extLst>
            </p:cNvPr>
            <p:cNvSpPr/>
            <p:nvPr/>
          </p:nvSpPr>
          <p:spPr>
            <a:xfrm>
              <a:off x="997278" y="5206493"/>
              <a:ext cx="13693441" cy="1262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2F312A64-1256-7034-6EF3-ABBF75A575EE}"/>
                </a:ext>
              </a:extLst>
            </p:cNvPr>
            <p:cNvSpPr txBox="1"/>
            <p:nvPr/>
          </p:nvSpPr>
          <p:spPr>
            <a:xfrm>
              <a:off x="997277" y="5206493"/>
              <a:ext cx="13693440" cy="1292533"/>
            </a:xfrm>
            <a:prstGeom prst="rect">
              <a:avLst/>
            </a:prstGeom>
            <a:noFill/>
            <a:ln>
              <a:noFill/>
            </a:ln>
          </p:spPr>
          <p:txBody>
            <a:bodyPr wrap="square" rtlCol="0">
              <a:spAutoFit/>
            </a:bodyPr>
            <a:lstStyle/>
            <a:p>
              <a:r>
                <a:rPr lang="vi-VN" sz="7799" dirty="0">
                  <a:solidFill>
                    <a:srgbClr val="3B4A52"/>
                  </a:solidFill>
                  <a:latin typeface="Calibri (MS) Bold"/>
                </a:rPr>
                <a:t>THÀNH PHẦN</a:t>
              </a:r>
            </a:p>
          </p:txBody>
        </p:sp>
      </p:grpSp>
      <p:grpSp>
        <p:nvGrpSpPr>
          <p:cNvPr id="10" name="Group 9">
            <a:extLst>
              <a:ext uri="{FF2B5EF4-FFF2-40B4-BE49-F238E27FC236}">
                <a16:creationId xmlns:a16="http://schemas.microsoft.com/office/drawing/2014/main" id="{FAE4B175-1EF1-F312-AC89-3F7283A33866}"/>
              </a:ext>
            </a:extLst>
          </p:cNvPr>
          <p:cNvGrpSpPr/>
          <p:nvPr/>
        </p:nvGrpSpPr>
        <p:grpSpPr>
          <a:xfrm>
            <a:off x="21640800" y="5924959"/>
            <a:ext cx="8594720" cy="1262187"/>
            <a:chOff x="997277" y="7579339"/>
            <a:chExt cx="13693442" cy="1262187"/>
          </a:xfrm>
        </p:grpSpPr>
        <p:sp>
          <p:nvSpPr>
            <p:cNvPr id="11" name="Rectangle 10">
              <a:extLst>
                <a:ext uri="{FF2B5EF4-FFF2-40B4-BE49-F238E27FC236}">
                  <a16:creationId xmlns:a16="http://schemas.microsoft.com/office/drawing/2014/main" id="{56F387D8-FD83-6CFF-0FA0-CB50F8C64FD4}"/>
                </a:ext>
              </a:extLst>
            </p:cNvPr>
            <p:cNvSpPr/>
            <p:nvPr/>
          </p:nvSpPr>
          <p:spPr>
            <a:xfrm>
              <a:off x="997278" y="7579339"/>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E3B1E6AC-BF20-8CE8-C5A7-B8F2A6664D82}"/>
                </a:ext>
              </a:extLst>
            </p:cNvPr>
            <p:cNvSpPr txBox="1"/>
            <p:nvPr/>
          </p:nvSpPr>
          <p:spPr>
            <a:xfrm>
              <a:off x="997277" y="7579339"/>
              <a:ext cx="13693440" cy="584775"/>
            </a:xfrm>
            <a:prstGeom prst="rect">
              <a:avLst/>
            </a:prstGeom>
            <a:noFill/>
          </p:spPr>
          <p:txBody>
            <a:bodyPr wrap="square" rtlCol="0">
              <a:spAutoFit/>
            </a:bodyPr>
            <a:lstStyle/>
            <a:p>
              <a:pPr marL="457200" indent="-457200">
                <a:buFont typeface="Arial" panose="020B0604020202020204" pitchFamily="34" charset="0"/>
                <a:buChar char="•"/>
              </a:pPr>
              <a:r>
                <a:rPr lang="vi-VN" sz="3200" b="0" i="0" dirty="0">
                  <a:latin typeface="Bitter"/>
                </a:rPr>
                <a:t>Tính năng</a:t>
              </a:r>
              <a:endParaRPr lang="vi-VN" dirty="0"/>
            </a:p>
          </p:txBody>
        </p:sp>
      </p:grpSp>
      <p:pic>
        <p:nvPicPr>
          <p:cNvPr id="13" name="Picture 12">
            <a:extLst>
              <a:ext uri="{FF2B5EF4-FFF2-40B4-BE49-F238E27FC236}">
                <a16:creationId xmlns:a16="http://schemas.microsoft.com/office/drawing/2014/main" id="{0734D731-FA30-D7D9-75C6-C6EAC3917241}"/>
              </a:ext>
            </a:extLst>
          </p:cNvPr>
          <p:cNvPicPr>
            <a:picLocks noChangeAspect="1"/>
          </p:cNvPicPr>
          <p:nvPr/>
        </p:nvPicPr>
        <p:blipFill>
          <a:blip r:embed="rId4"/>
          <a:stretch>
            <a:fillRect/>
          </a:stretch>
        </p:blipFill>
        <p:spPr>
          <a:xfrm>
            <a:off x="-9431846" y="1848259"/>
            <a:ext cx="8157498" cy="8153400"/>
          </a:xfrm>
          <a:prstGeom prst="rect">
            <a:avLst/>
          </a:prstGeom>
        </p:spPr>
      </p:pic>
      <p:pic>
        <p:nvPicPr>
          <p:cNvPr id="14" name="Picture 13">
            <a:extLst>
              <a:ext uri="{FF2B5EF4-FFF2-40B4-BE49-F238E27FC236}">
                <a16:creationId xmlns:a16="http://schemas.microsoft.com/office/drawing/2014/main" id="{99AC5935-AE95-E6B1-E64E-4437CAE397E3}"/>
              </a:ext>
            </a:extLst>
          </p:cNvPr>
          <p:cNvPicPr>
            <a:picLocks noChangeAspect="1"/>
          </p:cNvPicPr>
          <p:nvPr/>
        </p:nvPicPr>
        <p:blipFill>
          <a:blip r:embed="rId5"/>
          <a:stretch>
            <a:fillRect/>
          </a:stretch>
        </p:blipFill>
        <p:spPr>
          <a:xfrm>
            <a:off x="2082769" y="1731712"/>
            <a:ext cx="13896975" cy="7896225"/>
          </a:xfrm>
          <a:prstGeom prst="rect">
            <a:avLst/>
          </a:prstGeom>
        </p:spPr>
      </p:pic>
    </p:spTree>
    <p:extLst>
      <p:ext uri="{BB962C8B-B14F-4D97-AF65-F5344CB8AC3E}">
        <p14:creationId xmlns:p14="http://schemas.microsoft.com/office/powerpoint/2010/main" val="3967674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30486E1-1B3A-6BA5-FB4E-B874F134EA36}"/>
              </a:ext>
            </a:extLst>
          </p:cNvPr>
          <p:cNvGrpSpPr/>
          <p:nvPr/>
        </p:nvGrpSpPr>
        <p:grpSpPr>
          <a:xfrm>
            <a:off x="20574000" y="2491848"/>
            <a:ext cx="8594719" cy="1262188"/>
            <a:chOff x="997278" y="2833646"/>
            <a:chExt cx="13693441" cy="1262188"/>
          </a:xfrm>
        </p:grpSpPr>
        <p:sp>
          <p:nvSpPr>
            <p:cNvPr id="5" name="Rectangle 4">
              <a:extLst>
                <a:ext uri="{FF2B5EF4-FFF2-40B4-BE49-F238E27FC236}">
                  <a16:creationId xmlns:a16="http://schemas.microsoft.com/office/drawing/2014/main" id="{0E694B39-07FA-49DD-8B5E-A1C2110E685E}"/>
                </a:ext>
              </a:extLst>
            </p:cNvPr>
            <p:cNvSpPr/>
            <p:nvPr/>
          </p:nvSpPr>
          <p:spPr>
            <a:xfrm>
              <a:off x="997278" y="2833647"/>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TextBox 5">
              <a:extLst>
                <a:ext uri="{FF2B5EF4-FFF2-40B4-BE49-F238E27FC236}">
                  <a16:creationId xmlns:a16="http://schemas.microsoft.com/office/drawing/2014/main" id="{DBDE920F-70FC-72DB-23E8-EA652E57F9CB}"/>
                </a:ext>
              </a:extLst>
            </p:cNvPr>
            <p:cNvSpPr txBox="1"/>
            <p:nvPr/>
          </p:nvSpPr>
          <p:spPr>
            <a:xfrm>
              <a:off x="997278" y="2833646"/>
              <a:ext cx="13693441" cy="584775"/>
            </a:xfrm>
            <a:prstGeom prst="rect">
              <a:avLst/>
            </a:prstGeom>
            <a:noFill/>
          </p:spPr>
          <p:txBody>
            <a:bodyPr wrap="square" rtlCol="0">
              <a:spAutoFit/>
            </a:bodyPr>
            <a:lstStyle/>
            <a:p>
              <a:pPr marL="457200" indent="-457200">
                <a:buFont typeface="Arial" panose="020B0604020202020204" pitchFamily="34" charset="0"/>
                <a:buChar char="•"/>
              </a:pPr>
              <a:r>
                <a:rPr lang="vi-VN" sz="3200" b="0" i="0" dirty="0">
                  <a:latin typeface="Bitter"/>
                </a:rPr>
                <a:t>Khái niệm</a:t>
              </a:r>
              <a:endParaRPr lang="vi-VN" dirty="0"/>
            </a:p>
          </p:txBody>
        </p:sp>
      </p:grpSp>
      <p:grpSp>
        <p:nvGrpSpPr>
          <p:cNvPr id="7" name="Group 6">
            <a:extLst>
              <a:ext uri="{FF2B5EF4-FFF2-40B4-BE49-F238E27FC236}">
                <a16:creationId xmlns:a16="http://schemas.microsoft.com/office/drawing/2014/main" id="{638E3E1A-C665-9E99-E014-FB00F38FD9F0}"/>
              </a:ext>
            </a:extLst>
          </p:cNvPr>
          <p:cNvGrpSpPr/>
          <p:nvPr/>
        </p:nvGrpSpPr>
        <p:grpSpPr>
          <a:xfrm>
            <a:off x="549280" y="495300"/>
            <a:ext cx="8594720" cy="1292533"/>
            <a:chOff x="997277" y="5206493"/>
            <a:chExt cx="13693442" cy="1292533"/>
          </a:xfrm>
        </p:grpSpPr>
        <p:sp>
          <p:nvSpPr>
            <p:cNvPr id="8" name="Rectangle 7">
              <a:extLst>
                <a:ext uri="{FF2B5EF4-FFF2-40B4-BE49-F238E27FC236}">
                  <a16:creationId xmlns:a16="http://schemas.microsoft.com/office/drawing/2014/main" id="{CC84B1E0-684C-79E9-25AE-00DCB8F785A1}"/>
                </a:ext>
              </a:extLst>
            </p:cNvPr>
            <p:cNvSpPr/>
            <p:nvPr/>
          </p:nvSpPr>
          <p:spPr>
            <a:xfrm>
              <a:off x="997278" y="5206493"/>
              <a:ext cx="13693441" cy="1262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2F312A64-1256-7034-6EF3-ABBF75A575EE}"/>
                </a:ext>
              </a:extLst>
            </p:cNvPr>
            <p:cNvSpPr txBox="1"/>
            <p:nvPr/>
          </p:nvSpPr>
          <p:spPr>
            <a:xfrm>
              <a:off x="997277" y="5206493"/>
              <a:ext cx="13693440" cy="1292533"/>
            </a:xfrm>
            <a:prstGeom prst="rect">
              <a:avLst/>
            </a:prstGeom>
            <a:noFill/>
            <a:ln>
              <a:noFill/>
            </a:ln>
          </p:spPr>
          <p:txBody>
            <a:bodyPr wrap="square" rtlCol="0">
              <a:spAutoFit/>
            </a:bodyPr>
            <a:lstStyle/>
            <a:p>
              <a:r>
                <a:rPr lang="vi-VN" sz="7799" dirty="0">
                  <a:solidFill>
                    <a:srgbClr val="3B4A52"/>
                  </a:solidFill>
                  <a:latin typeface="Calibri (MS) Bold"/>
                </a:rPr>
                <a:t>TÍNH NĂNG</a:t>
              </a:r>
            </a:p>
          </p:txBody>
        </p:sp>
      </p:grpSp>
      <p:grpSp>
        <p:nvGrpSpPr>
          <p:cNvPr id="10" name="Group 9">
            <a:extLst>
              <a:ext uri="{FF2B5EF4-FFF2-40B4-BE49-F238E27FC236}">
                <a16:creationId xmlns:a16="http://schemas.microsoft.com/office/drawing/2014/main" id="{FAE4B175-1EF1-F312-AC89-3F7283A33866}"/>
              </a:ext>
            </a:extLst>
          </p:cNvPr>
          <p:cNvGrpSpPr/>
          <p:nvPr/>
        </p:nvGrpSpPr>
        <p:grpSpPr>
          <a:xfrm>
            <a:off x="21640800" y="5924959"/>
            <a:ext cx="8594720" cy="1262187"/>
            <a:chOff x="997277" y="7579339"/>
            <a:chExt cx="13693442" cy="1262187"/>
          </a:xfrm>
        </p:grpSpPr>
        <p:sp>
          <p:nvSpPr>
            <p:cNvPr id="11" name="Rectangle 10">
              <a:extLst>
                <a:ext uri="{FF2B5EF4-FFF2-40B4-BE49-F238E27FC236}">
                  <a16:creationId xmlns:a16="http://schemas.microsoft.com/office/drawing/2014/main" id="{56F387D8-FD83-6CFF-0FA0-CB50F8C64FD4}"/>
                </a:ext>
              </a:extLst>
            </p:cNvPr>
            <p:cNvSpPr/>
            <p:nvPr/>
          </p:nvSpPr>
          <p:spPr>
            <a:xfrm>
              <a:off x="997278" y="7579339"/>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E3B1E6AC-BF20-8CE8-C5A7-B8F2A6664D82}"/>
                </a:ext>
              </a:extLst>
            </p:cNvPr>
            <p:cNvSpPr txBox="1"/>
            <p:nvPr/>
          </p:nvSpPr>
          <p:spPr>
            <a:xfrm>
              <a:off x="997277" y="7579339"/>
              <a:ext cx="13693440" cy="584775"/>
            </a:xfrm>
            <a:prstGeom prst="rect">
              <a:avLst/>
            </a:prstGeom>
            <a:noFill/>
          </p:spPr>
          <p:txBody>
            <a:bodyPr wrap="square" rtlCol="0">
              <a:spAutoFit/>
            </a:bodyPr>
            <a:lstStyle/>
            <a:p>
              <a:pPr marL="457200" indent="-457200">
                <a:buFont typeface="Arial" panose="020B0604020202020204" pitchFamily="34" charset="0"/>
                <a:buChar char="•"/>
              </a:pPr>
              <a:r>
                <a:rPr lang="vi-VN" sz="3200" b="0" i="0" dirty="0">
                  <a:latin typeface="Bitter"/>
                </a:rPr>
                <a:t>Tính năng</a:t>
              </a:r>
              <a:endParaRPr lang="vi-VN" dirty="0"/>
            </a:p>
          </p:txBody>
        </p:sp>
      </p:grpSp>
      <p:graphicFrame>
        <p:nvGraphicFramePr>
          <p:cNvPr id="14" name="Diagram 13">
            <a:extLst>
              <a:ext uri="{FF2B5EF4-FFF2-40B4-BE49-F238E27FC236}">
                <a16:creationId xmlns:a16="http://schemas.microsoft.com/office/drawing/2014/main" id="{B136E174-3E62-F7BC-5F3C-A87DB79DFABD}"/>
              </a:ext>
            </a:extLst>
          </p:cNvPr>
          <p:cNvGraphicFramePr/>
          <p:nvPr>
            <p:extLst>
              <p:ext uri="{D42A27DB-BD31-4B8C-83A1-F6EECF244321}">
                <p14:modId xmlns:p14="http://schemas.microsoft.com/office/powerpoint/2010/main" val="4154332936"/>
              </p:ext>
            </p:extLst>
          </p:nvPr>
        </p:nvGraphicFramePr>
        <p:xfrm>
          <a:off x="18659039" y="2141614"/>
          <a:ext cx="11598251" cy="4718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a:extLst>
              <a:ext uri="{FF2B5EF4-FFF2-40B4-BE49-F238E27FC236}">
                <a16:creationId xmlns:a16="http://schemas.microsoft.com/office/drawing/2014/main" id="{C62AC0FD-D17C-AAFA-F229-41F4FF1B8270}"/>
              </a:ext>
            </a:extLst>
          </p:cNvPr>
          <p:cNvPicPr>
            <a:picLocks noChangeAspect="1"/>
          </p:cNvPicPr>
          <p:nvPr/>
        </p:nvPicPr>
        <p:blipFill rotWithShape="1">
          <a:blip r:embed="rId8"/>
          <a:srcRect l="-1420" t="19263"/>
          <a:stretch/>
        </p:blipFill>
        <p:spPr>
          <a:xfrm>
            <a:off x="977899" y="2141614"/>
            <a:ext cx="16332200" cy="6842652"/>
          </a:xfrm>
          <a:prstGeom prst="rect">
            <a:avLst/>
          </a:prstGeom>
        </p:spPr>
      </p:pic>
    </p:spTree>
    <p:extLst>
      <p:ext uri="{BB962C8B-B14F-4D97-AF65-F5344CB8AC3E}">
        <p14:creationId xmlns:p14="http://schemas.microsoft.com/office/powerpoint/2010/main" val="356759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30486E1-1B3A-6BA5-FB4E-B874F134EA36}"/>
              </a:ext>
            </a:extLst>
          </p:cNvPr>
          <p:cNvGrpSpPr/>
          <p:nvPr/>
        </p:nvGrpSpPr>
        <p:grpSpPr>
          <a:xfrm>
            <a:off x="20574000" y="2491848"/>
            <a:ext cx="8594719" cy="1262188"/>
            <a:chOff x="997278" y="2833646"/>
            <a:chExt cx="13693441" cy="1262188"/>
          </a:xfrm>
        </p:grpSpPr>
        <p:sp>
          <p:nvSpPr>
            <p:cNvPr id="5" name="Rectangle 4">
              <a:extLst>
                <a:ext uri="{FF2B5EF4-FFF2-40B4-BE49-F238E27FC236}">
                  <a16:creationId xmlns:a16="http://schemas.microsoft.com/office/drawing/2014/main" id="{0E694B39-07FA-49DD-8B5E-A1C2110E685E}"/>
                </a:ext>
              </a:extLst>
            </p:cNvPr>
            <p:cNvSpPr/>
            <p:nvPr/>
          </p:nvSpPr>
          <p:spPr>
            <a:xfrm>
              <a:off x="997278" y="2833647"/>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TextBox 5">
              <a:extLst>
                <a:ext uri="{FF2B5EF4-FFF2-40B4-BE49-F238E27FC236}">
                  <a16:creationId xmlns:a16="http://schemas.microsoft.com/office/drawing/2014/main" id="{DBDE920F-70FC-72DB-23E8-EA652E57F9CB}"/>
                </a:ext>
              </a:extLst>
            </p:cNvPr>
            <p:cNvSpPr txBox="1"/>
            <p:nvPr/>
          </p:nvSpPr>
          <p:spPr>
            <a:xfrm>
              <a:off x="997278" y="2833646"/>
              <a:ext cx="13693441" cy="584775"/>
            </a:xfrm>
            <a:prstGeom prst="rect">
              <a:avLst/>
            </a:prstGeom>
            <a:noFill/>
          </p:spPr>
          <p:txBody>
            <a:bodyPr wrap="square" rtlCol="0">
              <a:spAutoFit/>
            </a:bodyPr>
            <a:lstStyle/>
            <a:p>
              <a:pPr marL="457200" indent="-457200">
                <a:buFont typeface="Arial" panose="020B0604020202020204" pitchFamily="34" charset="0"/>
                <a:buChar char="•"/>
              </a:pPr>
              <a:r>
                <a:rPr lang="vi-VN" sz="3200" b="0" i="0" dirty="0">
                  <a:latin typeface="Bitter"/>
                </a:rPr>
                <a:t>Khái niệm</a:t>
              </a:r>
              <a:endParaRPr lang="vi-VN" dirty="0"/>
            </a:p>
          </p:txBody>
        </p:sp>
      </p:grpSp>
      <p:grpSp>
        <p:nvGrpSpPr>
          <p:cNvPr id="7" name="Group 6">
            <a:extLst>
              <a:ext uri="{FF2B5EF4-FFF2-40B4-BE49-F238E27FC236}">
                <a16:creationId xmlns:a16="http://schemas.microsoft.com/office/drawing/2014/main" id="{638E3E1A-C665-9E99-E014-FB00F38FD9F0}"/>
              </a:ext>
            </a:extLst>
          </p:cNvPr>
          <p:cNvGrpSpPr/>
          <p:nvPr/>
        </p:nvGrpSpPr>
        <p:grpSpPr>
          <a:xfrm>
            <a:off x="549280" y="495300"/>
            <a:ext cx="8594720" cy="1292533"/>
            <a:chOff x="997277" y="5206493"/>
            <a:chExt cx="13693442" cy="1292533"/>
          </a:xfrm>
        </p:grpSpPr>
        <p:sp>
          <p:nvSpPr>
            <p:cNvPr id="8" name="Rectangle 7">
              <a:extLst>
                <a:ext uri="{FF2B5EF4-FFF2-40B4-BE49-F238E27FC236}">
                  <a16:creationId xmlns:a16="http://schemas.microsoft.com/office/drawing/2014/main" id="{CC84B1E0-684C-79E9-25AE-00DCB8F785A1}"/>
                </a:ext>
              </a:extLst>
            </p:cNvPr>
            <p:cNvSpPr/>
            <p:nvPr/>
          </p:nvSpPr>
          <p:spPr>
            <a:xfrm>
              <a:off x="997278" y="5206493"/>
              <a:ext cx="13693441" cy="1262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2F312A64-1256-7034-6EF3-ABBF75A575EE}"/>
                </a:ext>
              </a:extLst>
            </p:cNvPr>
            <p:cNvSpPr txBox="1"/>
            <p:nvPr/>
          </p:nvSpPr>
          <p:spPr>
            <a:xfrm>
              <a:off x="997277" y="5206493"/>
              <a:ext cx="13693440" cy="1292533"/>
            </a:xfrm>
            <a:prstGeom prst="rect">
              <a:avLst/>
            </a:prstGeom>
            <a:noFill/>
            <a:ln>
              <a:noFill/>
            </a:ln>
          </p:spPr>
          <p:txBody>
            <a:bodyPr wrap="square" rtlCol="0">
              <a:spAutoFit/>
            </a:bodyPr>
            <a:lstStyle/>
            <a:p>
              <a:r>
                <a:rPr lang="vi-VN" sz="7799" dirty="0">
                  <a:solidFill>
                    <a:srgbClr val="3B4A52"/>
                  </a:solidFill>
                  <a:latin typeface="Calibri (MS) Bold"/>
                </a:rPr>
                <a:t>TÍNH NĂNG</a:t>
              </a:r>
            </a:p>
          </p:txBody>
        </p:sp>
      </p:grpSp>
      <p:grpSp>
        <p:nvGrpSpPr>
          <p:cNvPr id="10" name="Group 9">
            <a:extLst>
              <a:ext uri="{FF2B5EF4-FFF2-40B4-BE49-F238E27FC236}">
                <a16:creationId xmlns:a16="http://schemas.microsoft.com/office/drawing/2014/main" id="{FAE4B175-1EF1-F312-AC89-3F7283A33866}"/>
              </a:ext>
            </a:extLst>
          </p:cNvPr>
          <p:cNvGrpSpPr/>
          <p:nvPr/>
        </p:nvGrpSpPr>
        <p:grpSpPr>
          <a:xfrm>
            <a:off x="21640800" y="5924959"/>
            <a:ext cx="8594720" cy="1262187"/>
            <a:chOff x="997277" y="7579339"/>
            <a:chExt cx="13693442" cy="1262187"/>
          </a:xfrm>
        </p:grpSpPr>
        <p:sp>
          <p:nvSpPr>
            <p:cNvPr id="11" name="Rectangle 10">
              <a:extLst>
                <a:ext uri="{FF2B5EF4-FFF2-40B4-BE49-F238E27FC236}">
                  <a16:creationId xmlns:a16="http://schemas.microsoft.com/office/drawing/2014/main" id="{56F387D8-FD83-6CFF-0FA0-CB50F8C64FD4}"/>
                </a:ext>
              </a:extLst>
            </p:cNvPr>
            <p:cNvSpPr/>
            <p:nvPr/>
          </p:nvSpPr>
          <p:spPr>
            <a:xfrm>
              <a:off x="997278" y="7579339"/>
              <a:ext cx="13693441" cy="1262187"/>
            </a:xfrm>
            <a:prstGeom prst="rect">
              <a:avLst/>
            </a:prstGeom>
            <a:noFill/>
            <a:ln>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E3B1E6AC-BF20-8CE8-C5A7-B8F2A6664D82}"/>
                </a:ext>
              </a:extLst>
            </p:cNvPr>
            <p:cNvSpPr txBox="1"/>
            <p:nvPr/>
          </p:nvSpPr>
          <p:spPr>
            <a:xfrm>
              <a:off x="997277" y="7579339"/>
              <a:ext cx="13693440" cy="584775"/>
            </a:xfrm>
            <a:prstGeom prst="rect">
              <a:avLst/>
            </a:prstGeom>
            <a:noFill/>
          </p:spPr>
          <p:txBody>
            <a:bodyPr wrap="square" rtlCol="0">
              <a:spAutoFit/>
            </a:bodyPr>
            <a:lstStyle/>
            <a:p>
              <a:pPr marL="457200" indent="-457200">
                <a:buFont typeface="Arial" panose="020B0604020202020204" pitchFamily="34" charset="0"/>
                <a:buChar char="•"/>
              </a:pPr>
              <a:r>
                <a:rPr lang="vi-VN" sz="3200" b="0" i="0" dirty="0">
                  <a:latin typeface="Bitter"/>
                </a:rPr>
                <a:t>Tính năng</a:t>
              </a:r>
              <a:endParaRPr lang="vi-VN" dirty="0"/>
            </a:p>
          </p:txBody>
        </p:sp>
      </p:grpSp>
      <p:graphicFrame>
        <p:nvGraphicFramePr>
          <p:cNvPr id="14" name="Diagram 13">
            <a:extLst>
              <a:ext uri="{FF2B5EF4-FFF2-40B4-BE49-F238E27FC236}">
                <a16:creationId xmlns:a16="http://schemas.microsoft.com/office/drawing/2014/main" id="{B136E174-3E62-F7BC-5F3C-A87DB79DFABD}"/>
              </a:ext>
            </a:extLst>
          </p:cNvPr>
          <p:cNvGraphicFramePr/>
          <p:nvPr/>
        </p:nvGraphicFramePr>
        <p:xfrm>
          <a:off x="2971800" y="2628718"/>
          <a:ext cx="11598251" cy="4718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7481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23566"/>
            <a:ext cx="836504" cy="10863987"/>
            <a:chOff x="0" y="0"/>
            <a:chExt cx="220314" cy="2861297"/>
          </a:xfrm>
        </p:grpSpPr>
        <p:sp>
          <p:nvSpPr>
            <p:cNvPr id="3" name="Freeform 3"/>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873430" y="-50780"/>
            <a:ext cx="10542021" cy="10287000"/>
            <a:chOff x="0" y="0"/>
            <a:chExt cx="2776499" cy="2709333"/>
          </a:xfrm>
        </p:grpSpPr>
        <p:sp>
          <p:nvSpPr>
            <p:cNvPr id="6" name="Freeform 6"/>
            <p:cNvSpPr/>
            <p:nvPr/>
          </p:nvSpPr>
          <p:spPr>
            <a:xfrm>
              <a:off x="0" y="0"/>
              <a:ext cx="2776499" cy="2709333"/>
            </a:xfrm>
            <a:custGeom>
              <a:avLst/>
              <a:gdLst/>
              <a:ahLst/>
              <a:cxnLst/>
              <a:rect l="l" t="t" r="r" b="b"/>
              <a:pathLst>
                <a:path w="2776499" h="2709333">
                  <a:moveTo>
                    <a:pt x="0" y="0"/>
                  </a:moveTo>
                  <a:lnTo>
                    <a:pt x="2776499" y="0"/>
                  </a:lnTo>
                  <a:lnTo>
                    <a:pt x="2776499" y="2709333"/>
                  </a:lnTo>
                  <a:lnTo>
                    <a:pt x="0" y="2709333"/>
                  </a:lnTo>
                  <a:close/>
                </a:path>
              </a:pathLst>
            </a:custGeom>
            <a:solidFill>
              <a:srgbClr val="EDEAE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TextBox 8"/>
          <p:cNvSpPr txBox="1"/>
          <p:nvPr/>
        </p:nvSpPr>
        <p:spPr>
          <a:xfrm>
            <a:off x="3894848" y="3859213"/>
            <a:ext cx="13250152" cy="1853584"/>
          </a:xfrm>
          <a:prstGeom prst="rect">
            <a:avLst/>
          </a:prstGeom>
        </p:spPr>
        <p:txBody>
          <a:bodyPr wrap="square" lIns="0" tIns="0" rIns="0" bIns="0" rtlCol="0" anchor="t">
            <a:spAutoFit/>
          </a:bodyPr>
          <a:lstStyle/>
          <a:p>
            <a:pPr>
              <a:lnSpc>
                <a:spcPts val="15400"/>
              </a:lnSpc>
              <a:spcBef>
                <a:spcPct val="0"/>
              </a:spcBef>
            </a:pPr>
            <a:r>
              <a:rPr lang="en-US" sz="11000" dirty="0">
                <a:solidFill>
                  <a:srgbClr val="3B4A52"/>
                </a:solidFill>
                <a:latin typeface="Calibri (MS) Bold"/>
              </a:rPr>
              <a:t>SPARK STREAMING</a:t>
            </a:r>
          </a:p>
        </p:txBody>
      </p:sp>
    </p:spTree>
    <p:extLst>
      <p:ext uri="{BB962C8B-B14F-4D97-AF65-F5344CB8AC3E}">
        <p14:creationId xmlns:p14="http://schemas.microsoft.com/office/powerpoint/2010/main" val="2390269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593</TotalTime>
  <Words>2698</Words>
  <Application>Microsoft Office PowerPoint</Application>
  <PresentationFormat>Custom</PresentationFormat>
  <Paragraphs>178</Paragraphs>
  <Slides>25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Calibri (MS)</vt:lpstr>
      <vt:lpstr>Open Sauce Light</vt:lpstr>
      <vt:lpstr>Open Sans</vt:lpstr>
      <vt:lpstr>Calibri (MS) Bold</vt:lpstr>
      <vt:lpstr>Söhne</vt:lpstr>
      <vt:lpstr>Arial</vt:lpstr>
      <vt:lpstr>Calibri</vt:lpstr>
      <vt:lpstr>Bitter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dc:title>
  <cp:lastModifiedBy>Mai Phước Sang</cp:lastModifiedBy>
  <cp:revision>4</cp:revision>
  <dcterms:created xsi:type="dcterms:W3CDTF">2006-08-16T00:00:00Z</dcterms:created>
  <dcterms:modified xsi:type="dcterms:W3CDTF">2023-06-13T02:17:14Z</dcterms:modified>
  <dc:identifier>DAFlmT9gfd0</dc:identifier>
</cp:coreProperties>
</file>